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1" r:id="rId3"/>
  </p:sldMasterIdLst>
  <p:sldIdLst>
    <p:sldId id="256" r:id="rId4"/>
    <p:sldId id="282" r:id="rId5"/>
    <p:sldId id="268" r:id="rId6"/>
    <p:sldId id="261" r:id="rId7"/>
    <p:sldId id="260" r:id="rId8"/>
    <p:sldId id="285" r:id="rId9"/>
    <p:sldId id="286" r:id="rId10"/>
    <p:sldId id="287" r:id="rId11"/>
    <p:sldId id="288" r:id="rId12"/>
    <p:sldId id="258" r:id="rId13"/>
    <p:sldId id="289" r:id="rId14"/>
    <p:sldId id="290" r:id="rId15"/>
    <p:sldId id="291" r:id="rId16"/>
    <p:sldId id="292" r:id="rId17"/>
    <p:sldId id="293" r:id="rId18"/>
    <p:sldId id="295" r:id="rId19"/>
    <p:sldId id="297" r:id="rId20"/>
    <p:sldId id="296" r:id="rId21"/>
    <p:sldId id="298" r:id="rId22"/>
    <p:sldId id="299" r:id="rId23"/>
    <p:sldId id="265" r:id="rId24"/>
  </p:sldIdLst>
  <p:sldSz cx="12192000" cy="6858000"/>
  <p:notesSz cx="6858000" cy="9144000"/>
  <p:embeddedFontLst>
    <p:embeddedFont>
      <p:font typeface="Calibri" panose="020F0502020204030204" charset="0"/>
      <p:regular r:id="rId28"/>
      <p:bold r:id="rId29"/>
      <p:italic r:id="rId30"/>
      <p:boldItalic r:id="rId31"/>
    </p:embeddedFont>
    <p:embeddedFont>
      <p:font typeface="Fira Sans Medium" panose="020B0603050000020004" pitchFamily="34" charset="0"/>
      <p:regular r:id="rId32"/>
      <p:italic r:id="rId33"/>
    </p:embeddedFont>
    <p:embeddedFont>
      <p:font typeface="Calibri Light" panose="020F0302020204030204" charset="0"/>
      <p:regular r:id="rId34"/>
      <p: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131921"/>
    <a:srgbClr val="232F3E"/>
    <a:srgbClr val="FF9900"/>
    <a:srgbClr val="00674B"/>
    <a:srgbClr val="00AAE1"/>
    <a:srgbClr val="D9D9D9"/>
    <a:srgbClr val="FFA542"/>
    <a:srgbClr val="181717"/>
    <a:srgbClr val="E154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6283" autoAdjust="0"/>
  </p:normalViewPr>
  <p:slideViewPr>
    <p:cSldViewPr snapToGrid="0" showGuides="1">
      <p:cViewPr varScale="1">
        <p:scale>
          <a:sx n="112" d="100"/>
          <a:sy n="112" d="100"/>
        </p:scale>
        <p:origin x="714" y="96"/>
      </p:cViewPr>
      <p:guideLst>
        <p:guide orient="horz" pos="2160"/>
        <p:guide pos="3859"/>
        <p:guide pos="414"/>
        <p:guide pos="7230"/>
        <p:guide orient="horz" pos="288"/>
        <p:guide orient="horz" pos="4020"/>
        <p:guide pos="5748"/>
        <p:guide orient="horz" pos="2368"/>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5" Type="http://schemas.openxmlformats.org/officeDocument/2006/relationships/font" Target="fonts/font8.fntdata"/><Relationship Id="rId34" Type="http://schemas.openxmlformats.org/officeDocument/2006/relationships/font" Target="fonts/font7.fntdata"/><Relationship Id="rId33" Type="http://schemas.openxmlformats.org/officeDocument/2006/relationships/font" Target="fonts/font6.fntdata"/><Relationship Id="rId32" Type="http://schemas.openxmlformats.org/officeDocument/2006/relationships/font" Target="fonts/font5.fntdata"/><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Master" Target="slideMasters/slideMaster2.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7353299" y="1095375"/>
            <a:ext cx="3590925" cy="4667250"/>
          </a:xfrm>
          <a:custGeom>
            <a:avLst/>
            <a:gdLst>
              <a:gd name="connsiteX0" fmla="*/ 312734 w 3590925"/>
              <a:gd name="connsiteY0" fmla="*/ 0 h 4667250"/>
              <a:gd name="connsiteX1" fmla="*/ 3278191 w 3590925"/>
              <a:gd name="connsiteY1" fmla="*/ 0 h 4667250"/>
              <a:gd name="connsiteX2" fmla="*/ 3590925 w 3590925"/>
              <a:gd name="connsiteY2" fmla="*/ 312734 h 4667250"/>
              <a:gd name="connsiteX3" fmla="*/ 3590925 w 3590925"/>
              <a:gd name="connsiteY3" fmla="*/ 4354516 h 4667250"/>
              <a:gd name="connsiteX4" fmla="*/ 3278191 w 3590925"/>
              <a:gd name="connsiteY4" fmla="*/ 4667250 h 4667250"/>
              <a:gd name="connsiteX5" fmla="*/ 312734 w 3590925"/>
              <a:gd name="connsiteY5" fmla="*/ 4667250 h 4667250"/>
              <a:gd name="connsiteX6" fmla="*/ 0 w 3590925"/>
              <a:gd name="connsiteY6" fmla="*/ 4354516 h 4667250"/>
              <a:gd name="connsiteX7" fmla="*/ 0 w 3590925"/>
              <a:gd name="connsiteY7" fmla="*/ 312734 h 4667250"/>
              <a:gd name="connsiteX8" fmla="*/ 312734 w 3590925"/>
              <a:gd name="connsiteY8" fmla="*/ 0 h 466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90925" h="4667250">
                <a:moveTo>
                  <a:pt x="312734" y="0"/>
                </a:moveTo>
                <a:lnTo>
                  <a:pt x="3278191" y="0"/>
                </a:lnTo>
                <a:cubicBezTo>
                  <a:pt x="3450909" y="0"/>
                  <a:pt x="3590925" y="140016"/>
                  <a:pt x="3590925" y="312734"/>
                </a:cubicBezTo>
                <a:lnTo>
                  <a:pt x="3590925" y="4354516"/>
                </a:lnTo>
                <a:cubicBezTo>
                  <a:pt x="3590925" y="4527234"/>
                  <a:pt x="3450909" y="4667250"/>
                  <a:pt x="3278191" y="4667250"/>
                </a:cubicBezTo>
                <a:lnTo>
                  <a:pt x="312734" y="4667250"/>
                </a:lnTo>
                <a:cubicBezTo>
                  <a:pt x="140016" y="4667250"/>
                  <a:pt x="0" y="4527234"/>
                  <a:pt x="0" y="4354516"/>
                </a:cubicBezTo>
                <a:lnTo>
                  <a:pt x="0" y="312734"/>
                </a:lnTo>
                <a:cubicBezTo>
                  <a:pt x="0" y="140016"/>
                  <a:pt x="140016" y="0"/>
                  <a:pt x="312734" y="0"/>
                </a:cubicBezTo>
                <a:close/>
              </a:path>
            </a:pathLst>
          </a:custGeom>
        </p:spPr>
        <p:txBody>
          <a:bodyPr wrap="square">
            <a:noAutofit/>
          </a:bodyPr>
          <a:lstStyle/>
          <a:p>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98B8ED53-04B1-4CE0-9945-0D8638B42437}"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98B8ED53-04B1-4CE0-9945-0D8638B42437}"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GB"/>
          </a:p>
        </p:txBody>
      </p:sp>
      <p:sp>
        <p:nvSpPr>
          <p:cNvPr id="4" name="Date Placeholder 3"/>
          <p:cNvSpPr>
            <a:spLocks noGrp="1"/>
          </p:cNvSpPr>
          <p:nvPr>
            <p:ph type="dt" sz="half" idx="10"/>
          </p:nvPr>
        </p:nvSpPr>
        <p:spPr/>
        <p:txBody>
          <a:bodyPr/>
          <a:lstStyle/>
          <a:p>
            <a:fld id="{7EBE7F2F-AABE-4892-8D4C-C67BF5CA2C98}" type="datetimeFigureOut">
              <a:rPr lang="en-GB" smtClean="0"/>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20B63F60-ACF9-4F7B-8317-B93A3EF12787}" type="slidenum">
              <a:rPr lang="en-GB" smtClean="0"/>
            </a:fld>
            <a:endParaRPr lang="en-GB"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7353299" y="1095375"/>
            <a:ext cx="3590925" cy="4667250"/>
          </a:xfrm>
          <a:custGeom>
            <a:avLst/>
            <a:gdLst>
              <a:gd name="connsiteX0" fmla="*/ 312734 w 3590925"/>
              <a:gd name="connsiteY0" fmla="*/ 0 h 4667250"/>
              <a:gd name="connsiteX1" fmla="*/ 3278191 w 3590925"/>
              <a:gd name="connsiteY1" fmla="*/ 0 h 4667250"/>
              <a:gd name="connsiteX2" fmla="*/ 3590925 w 3590925"/>
              <a:gd name="connsiteY2" fmla="*/ 312734 h 4667250"/>
              <a:gd name="connsiteX3" fmla="*/ 3590925 w 3590925"/>
              <a:gd name="connsiteY3" fmla="*/ 4354516 h 4667250"/>
              <a:gd name="connsiteX4" fmla="*/ 3278191 w 3590925"/>
              <a:gd name="connsiteY4" fmla="*/ 4667250 h 4667250"/>
              <a:gd name="connsiteX5" fmla="*/ 312734 w 3590925"/>
              <a:gd name="connsiteY5" fmla="*/ 4667250 h 4667250"/>
              <a:gd name="connsiteX6" fmla="*/ 0 w 3590925"/>
              <a:gd name="connsiteY6" fmla="*/ 4354516 h 4667250"/>
              <a:gd name="connsiteX7" fmla="*/ 0 w 3590925"/>
              <a:gd name="connsiteY7" fmla="*/ 312734 h 4667250"/>
              <a:gd name="connsiteX8" fmla="*/ 312734 w 3590925"/>
              <a:gd name="connsiteY8" fmla="*/ 0 h 466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90925" h="4667250">
                <a:moveTo>
                  <a:pt x="312734" y="0"/>
                </a:moveTo>
                <a:lnTo>
                  <a:pt x="3278191" y="0"/>
                </a:lnTo>
                <a:cubicBezTo>
                  <a:pt x="3450909" y="0"/>
                  <a:pt x="3590925" y="140016"/>
                  <a:pt x="3590925" y="312734"/>
                </a:cubicBezTo>
                <a:lnTo>
                  <a:pt x="3590925" y="4354516"/>
                </a:lnTo>
                <a:cubicBezTo>
                  <a:pt x="3590925" y="4527234"/>
                  <a:pt x="3450909" y="4667250"/>
                  <a:pt x="3278191" y="4667250"/>
                </a:cubicBezTo>
                <a:lnTo>
                  <a:pt x="312734" y="4667250"/>
                </a:lnTo>
                <a:cubicBezTo>
                  <a:pt x="140016" y="4667250"/>
                  <a:pt x="0" y="4527234"/>
                  <a:pt x="0" y="4354516"/>
                </a:cubicBezTo>
                <a:lnTo>
                  <a:pt x="0" y="312734"/>
                </a:lnTo>
                <a:cubicBezTo>
                  <a:pt x="0" y="140016"/>
                  <a:pt x="140016" y="0"/>
                  <a:pt x="312734" y="0"/>
                </a:cubicBezTo>
                <a:close/>
              </a:path>
            </a:pathLst>
          </a:custGeom>
        </p:spPr>
        <p:txBody>
          <a:bodyPr wrap="square">
            <a:noAutofit/>
          </a:bodyPr>
          <a:lstStyle/>
          <a:p>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1089025" y="1937268"/>
            <a:ext cx="5206611" cy="3349690"/>
          </a:xfrm>
          <a:custGeom>
            <a:avLst/>
            <a:gdLst>
              <a:gd name="connsiteX0" fmla="*/ 139180 w 5206611"/>
              <a:gd name="connsiteY0" fmla="*/ 0 h 3349690"/>
              <a:gd name="connsiteX1" fmla="*/ 5067431 w 5206611"/>
              <a:gd name="connsiteY1" fmla="*/ 0 h 3349690"/>
              <a:gd name="connsiteX2" fmla="*/ 5206611 w 5206611"/>
              <a:gd name="connsiteY2" fmla="*/ 139180 h 3349690"/>
              <a:gd name="connsiteX3" fmla="*/ 5206611 w 5206611"/>
              <a:gd name="connsiteY3" fmla="*/ 3210510 h 3349690"/>
              <a:gd name="connsiteX4" fmla="*/ 5067431 w 5206611"/>
              <a:gd name="connsiteY4" fmla="*/ 3349690 h 3349690"/>
              <a:gd name="connsiteX5" fmla="*/ 139180 w 5206611"/>
              <a:gd name="connsiteY5" fmla="*/ 3349690 h 3349690"/>
              <a:gd name="connsiteX6" fmla="*/ 0 w 5206611"/>
              <a:gd name="connsiteY6" fmla="*/ 3210510 h 3349690"/>
              <a:gd name="connsiteX7" fmla="*/ 0 w 5206611"/>
              <a:gd name="connsiteY7" fmla="*/ 139180 h 3349690"/>
              <a:gd name="connsiteX8" fmla="*/ 139180 w 5206611"/>
              <a:gd name="connsiteY8" fmla="*/ 0 h 3349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06611" h="3349690">
                <a:moveTo>
                  <a:pt x="139180" y="0"/>
                </a:moveTo>
                <a:lnTo>
                  <a:pt x="5067431" y="0"/>
                </a:lnTo>
                <a:cubicBezTo>
                  <a:pt x="5144298" y="0"/>
                  <a:pt x="5206611" y="62313"/>
                  <a:pt x="5206611" y="139180"/>
                </a:cubicBezTo>
                <a:lnTo>
                  <a:pt x="5206611" y="3210510"/>
                </a:lnTo>
                <a:cubicBezTo>
                  <a:pt x="5206611" y="3287377"/>
                  <a:pt x="5144298" y="3349690"/>
                  <a:pt x="5067431" y="3349690"/>
                </a:cubicBezTo>
                <a:lnTo>
                  <a:pt x="139180" y="3349690"/>
                </a:lnTo>
                <a:cubicBezTo>
                  <a:pt x="62313" y="3349690"/>
                  <a:pt x="0" y="3287377"/>
                  <a:pt x="0" y="3210510"/>
                </a:cubicBezTo>
                <a:lnTo>
                  <a:pt x="0" y="139180"/>
                </a:lnTo>
                <a:cubicBezTo>
                  <a:pt x="0" y="62313"/>
                  <a:pt x="62313" y="0"/>
                  <a:pt x="139180" y="0"/>
                </a:cubicBezTo>
                <a:close/>
              </a:path>
            </a:pathLst>
          </a:custGeom>
        </p:spPr>
        <p:txBody>
          <a:bodyPr wrap="square">
            <a:noAutofit/>
          </a:bodyPr>
          <a:lstStyle/>
          <a:p>
            <a:endParaRPr lang="en-IN"/>
          </a:p>
        </p:txBody>
      </p:sp>
      <p:sp>
        <p:nvSpPr>
          <p:cNvPr id="16" name="Picture Placeholder 15"/>
          <p:cNvSpPr>
            <a:spLocks noGrp="1"/>
          </p:cNvSpPr>
          <p:nvPr>
            <p:ph type="pic" sz="quarter" idx="11"/>
          </p:nvPr>
        </p:nvSpPr>
        <p:spPr>
          <a:xfrm>
            <a:off x="5781160" y="2620011"/>
            <a:ext cx="1427728" cy="2933647"/>
          </a:xfrm>
          <a:custGeom>
            <a:avLst/>
            <a:gdLst>
              <a:gd name="connsiteX0" fmla="*/ 187889 w 1427728"/>
              <a:gd name="connsiteY0" fmla="*/ 0 h 2933647"/>
              <a:gd name="connsiteX1" fmla="*/ 1239839 w 1427728"/>
              <a:gd name="connsiteY1" fmla="*/ 0 h 2933647"/>
              <a:gd name="connsiteX2" fmla="*/ 1427728 w 1427728"/>
              <a:gd name="connsiteY2" fmla="*/ 187889 h 2933647"/>
              <a:gd name="connsiteX3" fmla="*/ 1427728 w 1427728"/>
              <a:gd name="connsiteY3" fmla="*/ 2745758 h 2933647"/>
              <a:gd name="connsiteX4" fmla="*/ 1239839 w 1427728"/>
              <a:gd name="connsiteY4" fmla="*/ 2933647 h 2933647"/>
              <a:gd name="connsiteX5" fmla="*/ 187889 w 1427728"/>
              <a:gd name="connsiteY5" fmla="*/ 2933647 h 2933647"/>
              <a:gd name="connsiteX6" fmla="*/ 0 w 1427728"/>
              <a:gd name="connsiteY6" fmla="*/ 2745758 h 2933647"/>
              <a:gd name="connsiteX7" fmla="*/ 0 w 1427728"/>
              <a:gd name="connsiteY7" fmla="*/ 187889 h 2933647"/>
              <a:gd name="connsiteX8" fmla="*/ 187889 w 1427728"/>
              <a:gd name="connsiteY8" fmla="*/ 0 h 2933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7728" h="2933647">
                <a:moveTo>
                  <a:pt x="187889" y="0"/>
                </a:moveTo>
                <a:lnTo>
                  <a:pt x="1239839" y="0"/>
                </a:lnTo>
                <a:cubicBezTo>
                  <a:pt x="1343607" y="0"/>
                  <a:pt x="1427728" y="84121"/>
                  <a:pt x="1427728" y="187889"/>
                </a:cubicBezTo>
                <a:lnTo>
                  <a:pt x="1427728" y="2745758"/>
                </a:lnTo>
                <a:cubicBezTo>
                  <a:pt x="1427728" y="2849526"/>
                  <a:pt x="1343607" y="2933647"/>
                  <a:pt x="1239839" y="2933647"/>
                </a:cubicBezTo>
                <a:lnTo>
                  <a:pt x="187889" y="2933647"/>
                </a:lnTo>
                <a:cubicBezTo>
                  <a:pt x="84121" y="2933647"/>
                  <a:pt x="0" y="2849526"/>
                  <a:pt x="0" y="2745758"/>
                </a:cubicBezTo>
                <a:lnTo>
                  <a:pt x="0" y="187889"/>
                </a:lnTo>
                <a:cubicBezTo>
                  <a:pt x="0" y="84121"/>
                  <a:pt x="84121" y="0"/>
                  <a:pt x="187889" y="0"/>
                </a:cubicBezTo>
                <a:close/>
              </a:path>
            </a:pathLst>
          </a:custGeom>
        </p:spPr>
        <p:txBody>
          <a:bodyPr wrap="square">
            <a:noAutofit/>
          </a:bodyPr>
          <a:lstStyle/>
          <a:p>
            <a:endParaRPr lang="en-IN"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98B8ED53-04B1-4CE0-9945-0D8638B42437}"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98B8ED53-04B1-4CE0-9945-0D8638B42437}"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98B8ED53-04B1-4CE0-9945-0D8638B42437}"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98B8ED53-04B1-4CE0-9945-0D8638B42437}"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B8ED53-04B1-4CE0-9945-0D8638B42437}"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1089025" y="1937268"/>
            <a:ext cx="5206611" cy="3349690"/>
          </a:xfrm>
          <a:custGeom>
            <a:avLst/>
            <a:gdLst>
              <a:gd name="connsiteX0" fmla="*/ 139180 w 5206611"/>
              <a:gd name="connsiteY0" fmla="*/ 0 h 3349690"/>
              <a:gd name="connsiteX1" fmla="*/ 5067431 w 5206611"/>
              <a:gd name="connsiteY1" fmla="*/ 0 h 3349690"/>
              <a:gd name="connsiteX2" fmla="*/ 5206611 w 5206611"/>
              <a:gd name="connsiteY2" fmla="*/ 139180 h 3349690"/>
              <a:gd name="connsiteX3" fmla="*/ 5206611 w 5206611"/>
              <a:gd name="connsiteY3" fmla="*/ 3210510 h 3349690"/>
              <a:gd name="connsiteX4" fmla="*/ 5067431 w 5206611"/>
              <a:gd name="connsiteY4" fmla="*/ 3349690 h 3349690"/>
              <a:gd name="connsiteX5" fmla="*/ 139180 w 5206611"/>
              <a:gd name="connsiteY5" fmla="*/ 3349690 h 3349690"/>
              <a:gd name="connsiteX6" fmla="*/ 0 w 5206611"/>
              <a:gd name="connsiteY6" fmla="*/ 3210510 h 3349690"/>
              <a:gd name="connsiteX7" fmla="*/ 0 w 5206611"/>
              <a:gd name="connsiteY7" fmla="*/ 139180 h 3349690"/>
              <a:gd name="connsiteX8" fmla="*/ 139180 w 5206611"/>
              <a:gd name="connsiteY8" fmla="*/ 0 h 3349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06611" h="3349690">
                <a:moveTo>
                  <a:pt x="139180" y="0"/>
                </a:moveTo>
                <a:lnTo>
                  <a:pt x="5067431" y="0"/>
                </a:lnTo>
                <a:cubicBezTo>
                  <a:pt x="5144298" y="0"/>
                  <a:pt x="5206611" y="62313"/>
                  <a:pt x="5206611" y="139180"/>
                </a:cubicBezTo>
                <a:lnTo>
                  <a:pt x="5206611" y="3210510"/>
                </a:lnTo>
                <a:cubicBezTo>
                  <a:pt x="5206611" y="3287377"/>
                  <a:pt x="5144298" y="3349690"/>
                  <a:pt x="5067431" y="3349690"/>
                </a:cubicBezTo>
                <a:lnTo>
                  <a:pt x="139180" y="3349690"/>
                </a:lnTo>
                <a:cubicBezTo>
                  <a:pt x="62313" y="3349690"/>
                  <a:pt x="0" y="3287377"/>
                  <a:pt x="0" y="3210510"/>
                </a:cubicBezTo>
                <a:lnTo>
                  <a:pt x="0" y="139180"/>
                </a:lnTo>
                <a:cubicBezTo>
                  <a:pt x="0" y="62313"/>
                  <a:pt x="62313" y="0"/>
                  <a:pt x="139180" y="0"/>
                </a:cubicBezTo>
                <a:close/>
              </a:path>
            </a:pathLst>
          </a:custGeom>
        </p:spPr>
        <p:txBody>
          <a:bodyPr wrap="square">
            <a:noAutofit/>
          </a:bodyPr>
          <a:lstStyle/>
          <a:p>
            <a:endParaRPr lang="en-IN"/>
          </a:p>
        </p:txBody>
      </p:sp>
      <p:sp>
        <p:nvSpPr>
          <p:cNvPr id="16" name="Picture Placeholder 15"/>
          <p:cNvSpPr>
            <a:spLocks noGrp="1"/>
          </p:cNvSpPr>
          <p:nvPr>
            <p:ph type="pic" sz="quarter" idx="11"/>
          </p:nvPr>
        </p:nvSpPr>
        <p:spPr>
          <a:xfrm>
            <a:off x="5781160" y="2620011"/>
            <a:ext cx="1427728" cy="2933647"/>
          </a:xfrm>
          <a:custGeom>
            <a:avLst/>
            <a:gdLst>
              <a:gd name="connsiteX0" fmla="*/ 187889 w 1427728"/>
              <a:gd name="connsiteY0" fmla="*/ 0 h 2933647"/>
              <a:gd name="connsiteX1" fmla="*/ 1239839 w 1427728"/>
              <a:gd name="connsiteY1" fmla="*/ 0 h 2933647"/>
              <a:gd name="connsiteX2" fmla="*/ 1427728 w 1427728"/>
              <a:gd name="connsiteY2" fmla="*/ 187889 h 2933647"/>
              <a:gd name="connsiteX3" fmla="*/ 1427728 w 1427728"/>
              <a:gd name="connsiteY3" fmla="*/ 2745758 h 2933647"/>
              <a:gd name="connsiteX4" fmla="*/ 1239839 w 1427728"/>
              <a:gd name="connsiteY4" fmla="*/ 2933647 h 2933647"/>
              <a:gd name="connsiteX5" fmla="*/ 187889 w 1427728"/>
              <a:gd name="connsiteY5" fmla="*/ 2933647 h 2933647"/>
              <a:gd name="connsiteX6" fmla="*/ 0 w 1427728"/>
              <a:gd name="connsiteY6" fmla="*/ 2745758 h 2933647"/>
              <a:gd name="connsiteX7" fmla="*/ 0 w 1427728"/>
              <a:gd name="connsiteY7" fmla="*/ 187889 h 2933647"/>
              <a:gd name="connsiteX8" fmla="*/ 187889 w 1427728"/>
              <a:gd name="connsiteY8" fmla="*/ 0 h 2933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7728" h="2933647">
                <a:moveTo>
                  <a:pt x="187889" y="0"/>
                </a:moveTo>
                <a:lnTo>
                  <a:pt x="1239839" y="0"/>
                </a:lnTo>
                <a:cubicBezTo>
                  <a:pt x="1343607" y="0"/>
                  <a:pt x="1427728" y="84121"/>
                  <a:pt x="1427728" y="187889"/>
                </a:cubicBezTo>
                <a:lnTo>
                  <a:pt x="1427728" y="2745758"/>
                </a:lnTo>
                <a:cubicBezTo>
                  <a:pt x="1427728" y="2849526"/>
                  <a:pt x="1343607" y="2933647"/>
                  <a:pt x="1239839" y="2933647"/>
                </a:cubicBezTo>
                <a:lnTo>
                  <a:pt x="187889" y="2933647"/>
                </a:lnTo>
                <a:cubicBezTo>
                  <a:pt x="84121" y="2933647"/>
                  <a:pt x="0" y="2849526"/>
                  <a:pt x="0" y="2745758"/>
                </a:cubicBezTo>
                <a:lnTo>
                  <a:pt x="0" y="187889"/>
                </a:lnTo>
                <a:cubicBezTo>
                  <a:pt x="0" y="84121"/>
                  <a:pt x="84121" y="0"/>
                  <a:pt x="187889" y="0"/>
                </a:cubicBezTo>
                <a:close/>
              </a:path>
            </a:pathLst>
          </a:custGeom>
        </p:spPr>
        <p:txBody>
          <a:bodyPr wrap="square">
            <a:noAutofit/>
          </a:bodyPr>
          <a:lstStyle/>
          <a:p>
            <a:endParaRPr lang="en-IN"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98B8ED53-04B1-4CE0-9945-0D8638B42437}"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98B8ED53-04B1-4CE0-9945-0D8638B42437}"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98B8ED53-04B1-4CE0-9945-0D8638B42437}"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98B8ED53-04B1-4CE0-9945-0D8638B42437}"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GB"/>
          </a:p>
        </p:txBody>
      </p:sp>
      <p:sp>
        <p:nvSpPr>
          <p:cNvPr id="4" name="Date Placeholder 3"/>
          <p:cNvSpPr>
            <a:spLocks noGrp="1"/>
          </p:cNvSpPr>
          <p:nvPr>
            <p:ph type="dt" sz="half" idx="10"/>
          </p:nvPr>
        </p:nvSpPr>
        <p:spPr/>
        <p:txBody>
          <a:bodyPr/>
          <a:lstStyle/>
          <a:p>
            <a:fld id="{7EBE7F2F-AABE-4892-8D4C-C67BF5CA2C98}" type="datetimeFigureOut">
              <a:rPr lang="en-GB" smtClean="0"/>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20B63F60-ACF9-4F7B-8317-B93A3EF12787}" type="slidenum">
              <a:rPr lang="en-GB" smtClean="0"/>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98B8ED53-04B1-4CE0-9945-0D8638B42437}"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98B8ED53-04B1-4CE0-9945-0D8638B42437}"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98B8ED53-04B1-4CE0-9945-0D8638B42437}"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98B8ED53-04B1-4CE0-9945-0D8638B42437}"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B8ED53-04B1-4CE0-9945-0D8638B42437}"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98B8ED53-04B1-4CE0-9945-0D8638B42437}"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98B8ED53-04B1-4CE0-9945-0D8638B42437}"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6FBDD0-AF6D-4FD7-94FA-3ED5E2D9C814}"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B8ED53-04B1-4CE0-9945-0D8638B42437}"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6FBDD0-AF6D-4FD7-94FA-3ED5E2D9C814}"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B8ED53-04B1-4CE0-9945-0D8638B42437}"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6FBDD0-AF6D-4FD7-94FA-3ED5E2D9C814}"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Shape 20"/>
          <p:cNvSpPr/>
          <p:nvPr/>
        </p:nvSpPr>
        <p:spPr>
          <a:xfrm rot="5400000">
            <a:off x="9878829" y="3215937"/>
            <a:ext cx="3316690" cy="4835022"/>
          </a:xfrm>
          <a:custGeom>
            <a:avLst/>
            <a:gdLst>
              <a:gd name="connsiteX0" fmla="*/ 550 w 3991493"/>
              <a:gd name="connsiteY0" fmla="*/ 1642332 h 4835022"/>
              <a:gd name="connsiteX1" fmla="*/ 765521 w 3991493"/>
              <a:gd name="connsiteY1" fmla="*/ 580588 h 4835022"/>
              <a:gd name="connsiteX2" fmla="*/ 2083026 w 3991493"/>
              <a:gd name="connsiteY2" fmla="*/ 100048 h 4835022"/>
              <a:gd name="connsiteX3" fmla="*/ 2715245 w 3991493"/>
              <a:gd name="connsiteY3" fmla="*/ 1509749 h 4835022"/>
              <a:gd name="connsiteX4" fmla="*/ 2721227 w 3991493"/>
              <a:gd name="connsiteY4" fmla="*/ 1521384 h 4835022"/>
              <a:gd name="connsiteX5" fmla="*/ 3318393 w 3991493"/>
              <a:gd name="connsiteY5" fmla="*/ 1521384 h 4835022"/>
              <a:gd name="connsiteX6" fmla="*/ 3929986 w 3991493"/>
              <a:gd name="connsiteY6" fmla="*/ 1521384 h 4835022"/>
              <a:gd name="connsiteX7" fmla="*/ 3991493 w 3991493"/>
              <a:gd name="connsiteY7" fmla="*/ 1521384 h 4835022"/>
              <a:gd name="connsiteX8" fmla="*/ 3991493 w 3991493"/>
              <a:gd name="connsiteY8" fmla="*/ 4315384 h 4835022"/>
              <a:gd name="connsiteX9" fmla="*/ 3598980 w 3991493"/>
              <a:gd name="connsiteY9" fmla="*/ 4315384 h 4835022"/>
              <a:gd name="connsiteX10" fmla="*/ 3619976 w 3991493"/>
              <a:gd name="connsiteY10" fmla="*/ 4405771 h 4835022"/>
              <a:gd name="connsiteX11" fmla="*/ 3664689 w 3991493"/>
              <a:gd name="connsiteY11" fmla="*/ 4832151 h 4835022"/>
              <a:gd name="connsiteX12" fmla="*/ 2683777 w 3991493"/>
              <a:gd name="connsiteY12" fmla="*/ 3360765 h 4835022"/>
              <a:gd name="connsiteX13" fmla="*/ 1889482 w 3991493"/>
              <a:gd name="connsiteY13" fmla="*/ 2464207 h 4835022"/>
              <a:gd name="connsiteX14" fmla="*/ 81357 w 3991493"/>
              <a:gd name="connsiteY14" fmla="*/ 1843552 h 4835022"/>
              <a:gd name="connsiteX15" fmla="*/ 550 w 3991493"/>
              <a:gd name="connsiteY15" fmla="*/ 1642332 h 483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91493" h="4835022">
                <a:moveTo>
                  <a:pt x="550" y="1642332"/>
                </a:moveTo>
                <a:cubicBezTo>
                  <a:pt x="-16569" y="1328474"/>
                  <a:pt x="368015" y="925398"/>
                  <a:pt x="765521" y="580588"/>
                </a:cubicBezTo>
                <a:cubicBezTo>
                  <a:pt x="1255823" y="160176"/>
                  <a:pt x="1760838" y="-174916"/>
                  <a:pt x="2083026" y="100048"/>
                </a:cubicBezTo>
                <a:cubicBezTo>
                  <a:pt x="2362548" y="345008"/>
                  <a:pt x="2499183" y="1057820"/>
                  <a:pt x="2715245" y="1509749"/>
                </a:cubicBezTo>
                <a:lnTo>
                  <a:pt x="2721227" y="1521384"/>
                </a:lnTo>
                <a:lnTo>
                  <a:pt x="3318393" y="1521384"/>
                </a:lnTo>
                <a:lnTo>
                  <a:pt x="3929986" y="1521384"/>
                </a:lnTo>
                <a:lnTo>
                  <a:pt x="3991493" y="1521384"/>
                </a:lnTo>
                <a:lnTo>
                  <a:pt x="3991493" y="4315384"/>
                </a:lnTo>
                <a:lnTo>
                  <a:pt x="3598980" y="4315384"/>
                </a:lnTo>
                <a:lnTo>
                  <a:pt x="3619976" y="4405771"/>
                </a:lnTo>
                <a:cubicBezTo>
                  <a:pt x="3673465" y="4641116"/>
                  <a:pt x="3702837" y="4809178"/>
                  <a:pt x="3664689" y="4832151"/>
                </a:cubicBezTo>
                <a:cubicBezTo>
                  <a:pt x="3559158" y="4894433"/>
                  <a:pt x="2974535" y="3928939"/>
                  <a:pt x="2683777" y="3360765"/>
                </a:cubicBezTo>
                <a:cubicBezTo>
                  <a:pt x="2393020" y="2792591"/>
                  <a:pt x="2399927" y="2620719"/>
                  <a:pt x="1889482" y="2464207"/>
                </a:cubicBezTo>
                <a:cubicBezTo>
                  <a:pt x="1380096" y="2311659"/>
                  <a:pt x="356095" y="2169487"/>
                  <a:pt x="81357" y="1843552"/>
                </a:cubicBezTo>
                <a:cubicBezTo>
                  <a:pt x="29844" y="1782438"/>
                  <a:pt x="4501" y="1714761"/>
                  <a:pt x="550" y="1642332"/>
                </a:cubicBezTo>
                <a:close/>
              </a:path>
            </a:pathLst>
          </a:cu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5" name="Graphic 11"/>
          <p:cNvSpPr/>
          <p:nvPr/>
        </p:nvSpPr>
        <p:spPr>
          <a:xfrm>
            <a:off x="10747201" y="4961641"/>
            <a:ext cx="1444799" cy="1343613"/>
          </a:xfrm>
          <a:custGeom>
            <a:avLst/>
            <a:gdLst>
              <a:gd name="connsiteX0" fmla="*/ 1051454 w 1444799"/>
              <a:gd name="connsiteY0" fmla="*/ 206792 h 1343613"/>
              <a:gd name="connsiteX1" fmla="*/ 1253384 w 1444799"/>
              <a:gd name="connsiteY1" fmla="*/ 532548 h 1343613"/>
              <a:gd name="connsiteX2" fmla="*/ 1443884 w 1444799"/>
              <a:gd name="connsiteY2" fmla="*/ 904023 h 1343613"/>
              <a:gd name="connsiteX3" fmla="*/ 1145752 w 1444799"/>
              <a:gd name="connsiteY3" fmla="*/ 1165960 h 1343613"/>
              <a:gd name="connsiteX4" fmla="*/ 728556 w 1444799"/>
              <a:gd name="connsiteY4" fmla="*/ 1305025 h 1343613"/>
              <a:gd name="connsiteX5" fmla="*/ 267546 w 1444799"/>
              <a:gd name="connsiteY5" fmla="*/ 1305025 h 1343613"/>
              <a:gd name="connsiteX6" fmla="*/ 21801 w 1444799"/>
              <a:gd name="connsiteY6" fmla="*/ 912595 h 1343613"/>
              <a:gd name="connsiteX7" fmla="*/ 64664 w 1444799"/>
              <a:gd name="connsiteY7" fmla="*/ 463968 h 1343613"/>
              <a:gd name="connsiteX8" fmla="*/ 405659 w 1444799"/>
              <a:gd name="connsiteY8" fmla="*/ 187742 h 1343613"/>
              <a:gd name="connsiteX9" fmla="*/ 753321 w 1444799"/>
              <a:gd name="connsiteY9" fmla="*/ 100 h 1343613"/>
              <a:gd name="connsiteX10" fmla="*/ 1051454 w 1444799"/>
              <a:gd name="connsiteY10" fmla="*/ 206792 h 134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4799" h="1343613">
                <a:moveTo>
                  <a:pt x="1051454" y="206792"/>
                </a:moveTo>
                <a:cubicBezTo>
                  <a:pt x="1128607" y="309663"/>
                  <a:pt x="1171469" y="411580"/>
                  <a:pt x="1253384" y="532548"/>
                </a:cubicBezTo>
                <a:cubicBezTo>
                  <a:pt x="1336252" y="652563"/>
                  <a:pt x="1457219" y="791628"/>
                  <a:pt x="1443884" y="904023"/>
                </a:cubicBezTo>
                <a:cubicBezTo>
                  <a:pt x="1430549" y="1016418"/>
                  <a:pt x="1282912" y="1102143"/>
                  <a:pt x="1145752" y="1165960"/>
                </a:cubicBezTo>
                <a:cubicBezTo>
                  <a:pt x="1008591" y="1228825"/>
                  <a:pt x="880956" y="1269783"/>
                  <a:pt x="728556" y="1305025"/>
                </a:cubicBezTo>
                <a:cubicBezTo>
                  <a:pt x="575204" y="1340268"/>
                  <a:pt x="397086" y="1370748"/>
                  <a:pt x="267546" y="1305025"/>
                </a:cubicBezTo>
                <a:cubicBezTo>
                  <a:pt x="138959" y="1239303"/>
                  <a:pt x="58949" y="1076425"/>
                  <a:pt x="21801" y="912595"/>
                </a:cubicBezTo>
                <a:cubicBezTo>
                  <a:pt x="-14394" y="748765"/>
                  <a:pt x="-8679" y="583030"/>
                  <a:pt x="64664" y="463968"/>
                </a:cubicBezTo>
                <a:cubicBezTo>
                  <a:pt x="138006" y="345858"/>
                  <a:pt x="278976" y="274420"/>
                  <a:pt x="405659" y="187742"/>
                </a:cubicBezTo>
                <a:cubicBezTo>
                  <a:pt x="531389" y="101065"/>
                  <a:pt x="642831" y="100"/>
                  <a:pt x="753321" y="100"/>
                </a:cubicBezTo>
                <a:cubicBezTo>
                  <a:pt x="864764" y="1052"/>
                  <a:pt x="974301" y="104875"/>
                  <a:pt x="1051454" y="206792"/>
                </a:cubicBezTo>
                <a:close/>
              </a:path>
            </a:pathLst>
          </a:custGeom>
          <a:solidFill>
            <a:srgbClr val="FF9900"/>
          </a:solidFill>
          <a:ln w="9525" cap="flat">
            <a:noFill/>
            <a:prstDash val="solid"/>
            <a:miter/>
          </a:ln>
        </p:spPr>
        <p:txBody>
          <a:bodyPr rtlCol="0" anchor="ctr"/>
          <a:lstStyle/>
          <a:p>
            <a:endParaRPr lang="en-IN"/>
          </a:p>
        </p:txBody>
      </p:sp>
      <p:sp>
        <p:nvSpPr>
          <p:cNvPr id="6" name="Graphic 4"/>
          <p:cNvSpPr/>
          <p:nvPr/>
        </p:nvSpPr>
        <p:spPr>
          <a:xfrm rot="2476041">
            <a:off x="-1505993" y="-2254131"/>
            <a:ext cx="4024137" cy="7105531"/>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131921"/>
          </a:solidFill>
          <a:ln w="9525" cap="flat">
            <a:noFill/>
            <a:prstDash val="solid"/>
            <a:miter/>
          </a:ln>
        </p:spPr>
        <p:txBody>
          <a:bodyPr rtlCol="0" anchor="ctr"/>
          <a:lstStyle/>
          <a:p>
            <a:endParaRPr lang="en-IN"/>
          </a:p>
        </p:txBody>
      </p:sp>
      <p:sp>
        <p:nvSpPr>
          <p:cNvPr id="22" name="Graphic 4"/>
          <p:cNvSpPr/>
          <p:nvPr/>
        </p:nvSpPr>
        <p:spPr>
          <a:xfrm rot="3140551">
            <a:off x="-2192543" y="-2808187"/>
            <a:ext cx="4024137" cy="7105531"/>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232F3E"/>
          </a:solidFill>
          <a:ln w="9525" cap="flat">
            <a:noFill/>
            <a:prstDash val="solid"/>
            <a:miter/>
          </a:ln>
        </p:spPr>
        <p:txBody>
          <a:bodyPr rtlCol="0" anchor="ctr"/>
          <a:lstStyle/>
          <a:p>
            <a:endParaRPr lang="en-IN"/>
          </a:p>
        </p:txBody>
      </p:sp>
      <p:sp>
        <p:nvSpPr>
          <p:cNvPr id="25" name="Graphic 11"/>
          <p:cNvSpPr/>
          <p:nvPr/>
        </p:nvSpPr>
        <p:spPr>
          <a:xfrm rot="8901965">
            <a:off x="2258794" y="555042"/>
            <a:ext cx="1370251" cy="1274286"/>
          </a:xfrm>
          <a:custGeom>
            <a:avLst/>
            <a:gdLst>
              <a:gd name="connsiteX0" fmla="*/ 1051454 w 1444799"/>
              <a:gd name="connsiteY0" fmla="*/ 206792 h 1343613"/>
              <a:gd name="connsiteX1" fmla="*/ 1253384 w 1444799"/>
              <a:gd name="connsiteY1" fmla="*/ 532548 h 1343613"/>
              <a:gd name="connsiteX2" fmla="*/ 1443884 w 1444799"/>
              <a:gd name="connsiteY2" fmla="*/ 904023 h 1343613"/>
              <a:gd name="connsiteX3" fmla="*/ 1145752 w 1444799"/>
              <a:gd name="connsiteY3" fmla="*/ 1165960 h 1343613"/>
              <a:gd name="connsiteX4" fmla="*/ 728556 w 1444799"/>
              <a:gd name="connsiteY4" fmla="*/ 1305025 h 1343613"/>
              <a:gd name="connsiteX5" fmla="*/ 267546 w 1444799"/>
              <a:gd name="connsiteY5" fmla="*/ 1305025 h 1343613"/>
              <a:gd name="connsiteX6" fmla="*/ 21801 w 1444799"/>
              <a:gd name="connsiteY6" fmla="*/ 912595 h 1343613"/>
              <a:gd name="connsiteX7" fmla="*/ 64664 w 1444799"/>
              <a:gd name="connsiteY7" fmla="*/ 463968 h 1343613"/>
              <a:gd name="connsiteX8" fmla="*/ 405659 w 1444799"/>
              <a:gd name="connsiteY8" fmla="*/ 187742 h 1343613"/>
              <a:gd name="connsiteX9" fmla="*/ 753321 w 1444799"/>
              <a:gd name="connsiteY9" fmla="*/ 100 h 1343613"/>
              <a:gd name="connsiteX10" fmla="*/ 1051454 w 1444799"/>
              <a:gd name="connsiteY10" fmla="*/ 206792 h 134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4799" h="1343613">
                <a:moveTo>
                  <a:pt x="1051454" y="206792"/>
                </a:moveTo>
                <a:cubicBezTo>
                  <a:pt x="1128607" y="309663"/>
                  <a:pt x="1171469" y="411580"/>
                  <a:pt x="1253384" y="532548"/>
                </a:cubicBezTo>
                <a:cubicBezTo>
                  <a:pt x="1336252" y="652563"/>
                  <a:pt x="1457219" y="791628"/>
                  <a:pt x="1443884" y="904023"/>
                </a:cubicBezTo>
                <a:cubicBezTo>
                  <a:pt x="1430549" y="1016418"/>
                  <a:pt x="1282912" y="1102143"/>
                  <a:pt x="1145752" y="1165960"/>
                </a:cubicBezTo>
                <a:cubicBezTo>
                  <a:pt x="1008591" y="1228825"/>
                  <a:pt x="880956" y="1269783"/>
                  <a:pt x="728556" y="1305025"/>
                </a:cubicBezTo>
                <a:cubicBezTo>
                  <a:pt x="575204" y="1340268"/>
                  <a:pt x="397086" y="1370748"/>
                  <a:pt x="267546" y="1305025"/>
                </a:cubicBezTo>
                <a:cubicBezTo>
                  <a:pt x="138959" y="1239303"/>
                  <a:pt x="58949" y="1076425"/>
                  <a:pt x="21801" y="912595"/>
                </a:cubicBezTo>
                <a:cubicBezTo>
                  <a:pt x="-14394" y="748765"/>
                  <a:pt x="-8679" y="583030"/>
                  <a:pt x="64664" y="463968"/>
                </a:cubicBezTo>
                <a:cubicBezTo>
                  <a:pt x="138006" y="345858"/>
                  <a:pt x="278976" y="274420"/>
                  <a:pt x="405659" y="187742"/>
                </a:cubicBezTo>
                <a:cubicBezTo>
                  <a:pt x="531389" y="101065"/>
                  <a:pt x="642831" y="100"/>
                  <a:pt x="753321" y="100"/>
                </a:cubicBezTo>
                <a:cubicBezTo>
                  <a:pt x="864764" y="1052"/>
                  <a:pt x="974301" y="104875"/>
                  <a:pt x="1051454" y="206792"/>
                </a:cubicBezTo>
                <a:close/>
              </a:path>
            </a:pathLst>
          </a:custGeom>
          <a:solidFill>
            <a:srgbClr val="FF9900"/>
          </a:solidFill>
          <a:ln w="9525" cap="flat">
            <a:noFill/>
            <a:prstDash val="solid"/>
            <a:miter/>
          </a:ln>
        </p:spPr>
        <p:txBody>
          <a:bodyPr rtlCol="0" anchor="ctr"/>
          <a:lstStyle/>
          <a:p>
            <a:endParaRPr lang="en-IN" dirty="0"/>
          </a:p>
        </p:txBody>
      </p:sp>
      <p:sp>
        <p:nvSpPr>
          <p:cNvPr id="4" name="Text Box 3"/>
          <p:cNvSpPr txBox="1"/>
          <p:nvPr/>
        </p:nvSpPr>
        <p:spPr>
          <a:xfrm>
            <a:off x="0" y="2094230"/>
            <a:ext cx="12191365" cy="1753235"/>
          </a:xfrm>
          <a:prstGeom prst="rect">
            <a:avLst/>
          </a:prstGeom>
          <a:noFill/>
        </p:spPr>
        <p:txBody>
          <a:bodyPr wrap="square" rtlCol="0">
            <a:spAutoFit/>
          </a:bodyPr>
          <a:p>
            <a:pPr algn="ctr"/>
            <a:r>
              <a:rPr lang="en-US" sz="5400" b="1">
                <a:latin typeface="Calibri" panose="020F0502020204030204" charset="0"/>
                <a:cs typeface="Calibri" panose="020F0502020204030204" charset="0"/>
              </a:rPr>
              <a:t>TÌM HIỂU APACHE HIVE VÀ </a:t>
            </a:r>
            <a:endParaRPr lang="en-US" sz="5400" b="1">
              <a:latin typeface="Calibri" panose="020F0502020204030204" charset="0"/>
              <a:cs typeface="Calibri" panose="020F0502020204030204" charset="0"/>
            </a:endParaRPr>
          </a:p>
          <a:p>
            <a:pPr algn="ctr"/>
            <a:r>
              <a:rPr lang="en-US" sz="5400" b="1">
                <a:latin typeface="Calibri" panose="020F0502020204030204" charset="0"/>
                <a:cs typeface="Calibri" panose="020F0502020204030204" charset="0"/>
              </a:rPr>
              <a:t>XÂY DỰNG DATA WAREHOUSE</a:t>
            </a:r>
            <a:endParaRPr lang="en-US" sz="5400" b="1">
              <a:latin typeface="Calibri" panose="020F0502020204030204" charset="0"/>
              <a:cs typeface="Calibri" panose="020F0502020204030204" charset="0"/>
            </a:endParaRPr>
          </a:p>
        </p:txBody>
      </p:sp>
      <p:sp>
        <p:nvSpPr>
          <p:cNvPr id="5" name="Text Box 4"/>
          <p:cNvSpPr txBox="1"/>
          <p:nvPr/>
        </p:nvSpPr>
        <p:spPr>
          <a:xfrm>
            <a:off x="6237605" y="4008755"/>
            <a:ext cx="4509770" cy="953135"/>
          </a:xfrm>
          <a:prstGeom prst="rect">
            <a:avLst/>
          </a:prstGeom>
          <a:noFill/>
        </p:spPr>
        <p:txBody>
          <a:bodyPr wrap="square" rtlCol="0">
            <a:spAutoFit/>
          </a:bodyPr>
          <a:p>
            <a:r>
              <a:rPr lang="en-US" sz="2800"/>
              <a:t>Môn: Điện toán Đám mây</a:t>
            </a:r>
            <a:endParaRPr lang="en-US" sz="2800"/>
          </a:p>
          <a:p>
            <a:r>
              <a:rPr lang="en-US" sz="2800"/>
              <a:t>GV: Thầy Huỳnh Xuân Phụng</a:t>
            </a:r>
            <a:endParaRPr lang="en-US" sz="28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p:cNvSpPr/>
          <p:nvPr/>
        </p:nvSpPr>
        <p:spPr>
          <a:xfrm rot="2700000">
            <a:off x="6295036" y="1202562"/>
            <a:ext cx="354933" cy="1494180"/>
          </a:xfrm>
          <a:prstGeom prst="roundRect">
            <a:avLst>
              <a:gd name="adj" fmla="val 13772"/>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Rounded Corners 5"/>
          <p:cNvSpPr/>
          <p:nvPr/>
        </p:nvSpPr>
        <p:spPr>
          <a:xfrm rot="2700000">
            <a:off x="11478235" y="4240803"/>
            <a:ext cx="354933" cy="1494182"/>
          </a:xfrm>
          <a:prstGeom prst="roundRect">
            <a:avLst>
              <a:gd name="adj" fmla="val 13772"/>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p:cNvSpPr txBox="1"/>
          <p:nvPr/>
        </p:nvSpPr>
        <p:spPr>
          <a:xfrm>
            <a:off x="6225067" y="5099656"/>
            <a:ext cx="2256460" cy="641201"/>
          </a:xfrm>
          <a:prstGeom prst="rect">
            <a:avLst/>
          </a:prstGeom>
          <a:noFill/>
        </p:spPr>
        <p:txBody>
          <a:bodyPr wrap="square" rtlCol="0">
            <a:spAutoFit/>
          </a:bodyPr>
          <a:lstStyle/>
          <a:p>
            <a:pPr algn="ctr">
              <a:lnSpc>
                <a:spcPct val="120000"/>
              </a:lnSpc>
            </a:pPr>
            <a:r>
              <a:rPr lang="en-IN" sz="3200" b="0" i="0" dirty="0">
                <a:solidFill>
                  <a:schemeClr val="bg1"/>
                </a:solidFill>
                <a:effectLst/>
                <a:latin typeface="Fira Sans Medium" panose="020B0603050000020004" pitchFamily="34" charset="0"/>
              </a:rPr>
              <a:t>JEFF BEZOS</a:t>
            </a:r>
            <a:endParaRPr lang="en-IN" sz="3200" dirty="0">
              <a:solidFill>
                <a:schemeClr val="bg1"/>
              </a:solidFill>
              <a:latin typeface="Fira Sans Medium" panose="020B0603050000020004" pitchFamily="34" charset="0"/>
              <a:ea typeface="Roboto" panose="02000000000000000000" pitchFamily="2" charset="0"/>
              <a:cs typeface="Roboto" panose="02000000000000000000" pitchFamily="2" charset="0"/>
            </a:endParaRPr>
          </a:p>
        </p:txBody>
      </p:sp>
      <p:sp>
        <p:nvSpPr>
          <p:cNvPr id="9" name="TextBox 8"/>
          <p:cNvSpPr txBox="1"/>
          <p:nvPr/>
        </p:nvSpPr>
        <p:spPr>
          <a:xfrm>
            <a:off x="6672937" y="5618300"/>
            <a:ext cx="1360720" cy="327526"/>
          </a:xfrm>
          <a:prstGeom prst="rect">
            <a:avLst/>
          </a:prstGeom>
          <a:noFill/>
        </p:spPr>
        <p:txBody>
          <a:bodyPr wrap="square" rtlCol="0">
            <a:spAutoFit/>
          </a:bodyPr>
          <a:lstStyle/>
          <a:p>
            <a:pPr algn="ctr">
              <a:lnSpc>
                <a:spcPct val="120000"/>
              </a:lnSpc>
            </a:pPr>
            <a:r>
              <a:rPr lang="en-IN" sz="1400" b="0" i="0" dirty="0">
                <a:solidFill>
                  <a:schemeClr val="bg1"/>
                </a:solidFill>
                <a:effectLst/>
                <a:latin typeface="Roboto" panose="02000000000000000000" pitchFamily="2" charset="0"/>
                <a:ea typeface="Roboto" panose="02000000000000000000" pitchFamily="2" charset="0"/>
                <a:cs typeface="Roboto" panose="02000000000000000000" pitchFamily="2" charset="0"/>
              </a:rPr>
              <a:t>Founder</a:t>
            </a:r>
            <a:endParaRPr lang="en-IN" sz="14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17" name="Graphic 4"/>
          <p:cNvSpPr/>
          <p:nvPr/>
        </p:nvSpPr>
        <p:spPr>
          <a:xfrm rot="2476041">
            <a:off x="-269976" y="-648288"/>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131921"/>
          </a:solidFill>
          <a:ln w="9525" cap="flat">
            <a:noFill/>
            <a:prstDash val="solid"/>
            <a:miter/>
          </a:ln>
        </p:spPr>
        <p:txBody>
          <a:bodyPr rtlCol="0" anchor="ctr"/>
          <a:lstStyle/>
          <a:p>
            <a:endParaRPr lang="en-IN" dirty="0"/>
          </a:p>
        </p:txBody>
      </p:sp>
      <p:sp>
        <p:nvSpPr>
          <p:cNvPr id="18" name="Graphic 4"/>
          <p:cNvSpPr/>
          <p:nvPr/>
        </p:nvSpPr>
        <p:spPr>
          <a:xfrm rot="15002268" flipH="1">
            <a:off x="31601" y="-1336044"/>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232F3E"/>
          </a:solidFill>
          <a:ln w="9525" cap="flat">
            <a:noFill/>
            <a:prstDash val="solid"/>
            <a:miter/>
          </a:ln>
        </p:spPr>
        <p:txBody>
          <a:bodyPr rtlCol="0" anchor="ctr"/>
          <a:lstStyle/>
          <a:p>
            <a:endParaRPr lang="en-IN"/>
          </a:p>
        </p:txBody>
      </p:sp>
      <p:pic>
        <p:nvPicPr>
          <p:cNvPr id="10" name="Picture 10" descr="kien-truc-cua-ngon-ngu-lap-trinh-hive"/>
          <p:cNvPicPr>
            <a:picLocks noChangeAspect="1" noChangeArrowheads="1"/>
          </p:cNvPicPr>
          <p:nvPr>
            <p:ph type="pic" sz="quarter" idx="10"/>
          </p:nvPr>
        </p:nvPicPr>
        <p:blipFill>
          <a:blip r:embed="rId1">
            <a:extLst>
              <a:ext uri="{28A0092B-C50C-407E-A947-70E740481C1C}">
                <a14:useLocalDpi xmlns:a14="http://schemas.microsoft.com/office/drawing/2010/main" val="0"/>
              </a:ext>
            </a:extLst>
          </a:blip>
          <a:srcRect/>
          <a:stretch>
            <a:fillRect/>
          </a:stretch>
        </p:blipFill>
        <p:spPr>
          <a:xfrm>
            <a:off x="6402705" y="1842135"/>
            <a:ext cx="5446395" cy="2995930"/>
          </a:xfrm>
          <a:prstGeom prst="rect">
            <a:avLst/>
          </a:prstGeom>
          <a:noFill/>
          <a:ln>
            <a:noFill/>
          </a:ln>
        </p:spPr>
      </p:pic>
      <p:sp>
        <p:nvSpPr>
          <p:cNvPr id="7" name="Rectangle: Rounded Corners 6"/>
          <p:cNvSpPr/>
          <p:nvPr/>
        </p:nvSpPr>
        <p:spPr>
          <a:xfrm rot="5400000">
            <a:off x="7388225" y="3590925"/>
            <a:ext cx="1192530" cy="3716020"/>
          </a:xfrm>
          <a:prstGeom prst="roundRect">
            <a:avLst>
              <a:gd name="adj" fmla="val 19231"/>
            </a:avLst>
          </a:pr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en-IN"/>
          </a:p>
        </p:txBody>
      </p:sp>
      <p:sp>
        <p:nvSpPr>
          <p:cNvPr id="30" name="TextBox 29"/>
          <p:cNvSpPr txBox="1"/>
          <p:nvPr/>
        </p:nvSpPr>
        <p:spPr>
          <a:xfrm>
            <a:off x="6126304" y="5159554"/>
            <a:ext cx="3716020" cy="521970"/>
          </a:xfrm>
          <a:prstGeom prst="rect">
            <a:avLst/>
          </a:prstGeom>
          <a:noFill/>
        </p:spPr>
        <p:txBody>
          <a:bodyPr wrap="none" rtlCol="0">
            <a:spAutoFit/>
          </a:bodyPr>
          <a:p>
            <a:r>
              <a:rPr lang="en-US" altLang="en-IN" sz="2800" dirty="0">
                <a:solidFill>
                  <a:schemeClr val="bg1"/>
                </a:solidFill>
                <a:latin typeface="Fira Sans Medium" panose="020B0603050000020004" pitchFamily="34" charset="0"/>
              </a:rPr>
              <a:t>Kiến trúc Apache Hive</a:t>
            </a:r>
            <a:endParaRPr lang="en-US" altLang="en-IN" sz="2800" dirty="0">
              <a:solidFill>
                <a:schemeClr val="bg1"/>
              </a:solidFill>
              <a:latin typeface="Fira Sans Medium" panose="020B0603050000020004" pitchFamily="34" charset="0"/>
            </a:endParaRPr>
          </a:p>
        </p:txBody>
      </p:sp>
      <p:sp>
        <p:nvSpPr>
          <p:cNvPr id="3" name="TextBox 87"/>
          <p:cNvSpPr txBox="1"/>
          <p:nvPr/>
        </p:nvSpPr>
        <p:spPr>
          <a:xfrm>
            <a:off x="1555508" y="293107"/>
            <a:ext cx="7928610" cy="768350"/>
          </a:xfrm>
          <a:prstGeom prst="rect">
            <a:avLst/>
          </a:prstGeom>
          <a:noFill/>
        </p:spPr>
        <p:txBody>
          <a:bodyPr wrap="none" rtlCol="0">
            <a:spAutoFit/>
          </a:bodyPr>
          <a:lstStyle/>
          <a:p>
            <a:r>
              <a:rPr lang="en-US" altLang="en-IN" sz="4400" dirty="0">
                <a:latin typeface="Fira Sans Medium" panose="020B0603050000020004" pitchFamily="34" charset="0"/>
              </a:rPr>
              <a:t>2. KIẾN TRÚC CỦA APACHE HIVE</a:t>
            </a:r>
            <a:endParaRPr lang="en-US" altLang="en-IN" sz="4400" dirty="0">
              <a:latin typeface="Fira Sans Medium" panose="020B0603050000020004" pitchFamily="34" charset="0"/>
            </a:endParaRPr>
          </a:p>
        </p:txBody>
      </p:sp>
      <p:sp>
        <p:nvSpPr>
          <p:cNvPr id="4" name="Text Box 3"/>
          <p:cNvSpPr txBox="1"/>
          <p:nvPr/>
        </p:nvSpPr>
        <p:spPr>
          <a:xfrm>
            <a:off x="468630" y="1774825"/>
            <a:ext cx="5034915" cy="3969385"/>
          </a:xfrm>
          <a:prstGeom prst="rect">
            <a:avLst/>
          </a:prstGeom>
          <a:noFill/>
          <a:ln w="9525">
            <a:noFill/>
          </a:ln>
        </p:spPr>
        <p:txBody>
          <a:bodyPr wrap="square">
            <a:spAutoFit/>
          </a:bodyPr>
          <a:p>
            <a:pPr indent="0"/>
            <a:r>
              <a:rPr lang="en-US" sz="2800" b="0">
                <a:latin typeface="Calibri" panose="020F0502020204030204" charset="0"/>
                <a:cs typeface="Calibri" panose="020F0502020204030204" charset="0"/>
              </a:rPr>
              <a:t>Kiến trúc của Hive có rất nhiều thành phần khác nhau, tuy nhiên, có 5 thành phần chính được sử dụng nhiều nhất:</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User Interface</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Meta Store</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HiveQL Process Engine: </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Execution Engine</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HDFS hoặc HBASE</a:t>
            </a:r>
            <a:endParaRPr lang="en-US" sz="2800" b="0">
              <a:latin typeface="Calibri" panose="020F0502020204030204" charset="0"/>
              <a:cs typeface="Calibri" panose="020F05020202040302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Oval 15"/>
          <p:cNvSpPr/>
          <p:nvPr/>
        </p:nvSpPr>
        <p:spPr>
          <a:xfrm>
            <a:off x="-266700" y="-3262994"/>
            <a:ext cx="12725400" cy="5687787"/>
          </a:xfrm>
          <a:prstGeom prst="ellipse">
            <a:avLst/>
          </a:pr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14"/>
          <p:cNvGrpSpPr/>
          <p:nvPr/>
        </p:nvGrpSpPr>
        <p:grpSpPr>
          <a:xfrm>
            <a:off x="939830" y="1031216"/>
            <a:ext cx="10312340" cy="1826284"/>
            <a:chOff x="3311855" y="3736152"/>
            <a:chExt cx="4123771" cy="928902"/>
          </a:xfrm>
          <a:solidFill>
            <a:srgbClr val="FF9900"/>
          </a:solidFill>
        </p:grpSpPr>
        <p:sp>
          <p:nvSpPr>
            <p:cNvPr id="7" name="Freeform: Shape 6"/>
            <p:cNvSpPr/>
            <p:nvPr/>
          </p:nvSpPr>
          <p:spPr>
            <a:xfrm>
              <a:off x="3311855" y="3817376"/>
              <a:ext cx="3760826" cy="847678"/>
            </a:xfrm>
            <a:custGeom>
              <a:avLst/>
              <a:gdLst>
                <a:gd name="connsiteX0" fmla="*/ 4569032 w 4609853"/>
                <a:gd name="connsiteY0" fmla="*/ 413392 h 1039050"/>
                <a:gd name="connsiteX1" fmla="*/ 2522490 w 4609853"/>
                <a:gd name="connsiteY1" fmla="*/ 1039051 h 1039050"/>
                <a:gd name="connsiteX2" fmla="*/ 22339 w 4609853"/>
                <a:gd name="connsiteY2" fmla="*/ 85017 h 1039050"/>
                <a:gd name="connsiteX3" fmla="*/ 79146 w 4609853"/>
                <a:gd name="connsiteY3" fmla="*/ 10798 h 1039050"/>
                <a:gd name="connsiteX4" fmla="*/ 2580535 w 4609853"/>
                <a:gd name="connsiteY4" fmla="*/ 674186 h 1039050"/>
                <a:gd name="connsiteX5" fmla="*/ 4488602 w 4609853"/>
                <a:gd name="connsiteY5" fmla="*/ 284033 h 1039050"/>
                <a:gd name="connsiteX6" fmla="*/ 4569032 w 4609853"/>
                <a:gd name="connsiteY6" fmla="*/ 413392 h 103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9853" h="1039050">
                  <a:moveTo>
                    <a:pt x="4569032" y="413392"/>
                  </a:moveTo>
                  <a:cubicBezTo>
                    <a:pt x="4015524" y="821376"/>
                    <a:pt x="3213233" y="1039051"/>
                    <a:pt x="2522490" y="1039051"/>
                  </a:cubicBezTo>
                  <a:cubicBezTo>
                    <a:pt x="1553940" y="1039051"/>
                    <a:pt x="682003" y="680825"/>
                    <a:pt x="22339" y="85017"/>
                  </a:cubicBezTo>
                  <a:cubicBezTo>
                    <a:pt x="-29486" y="38164"/>
                    <a:pt x="16958" y="-25682"/>
                    <a:pt x="79146" y="10798"/>
                  </a:cubicBezTo>
                  <a:cubicBezTo>
                    <a:pt x="791045" y="425003"/>
                    <a:pt x="1671279" y="674186"/>
                    <a:pt x="2580535" y="674186"/>
                  </a:cubicBezTo>
                  <a:cubicBezTo>
                    <a:pt x="3193755" y="674186"/>
                    <a:pt x="3868334" y="547313"/>
                    <a:pt x="4488602" y="284033"/>
                  </a:cubicBezTo>
                  <a:cubicBezTo>
                    <a:pt x="4582300" y="244228"/>
                    <a:pt x="4660662" y="345393"/>
                    <a:pt x="4569032" y="413392"/>
                  </a:cubicBezTo>
                </a:path>
              </a:pathLst>
            </a:custGeom>
            <a:grpFill/>
            <a:ln w="9525" cap="flat">
              <a:noFill/>
              <a:prstDash val="solid"/>
              <a:miter/>
            </a:ln>
          </p:spPr>
          <p:txBody>
            <a:bodyPr rtlCol="0" anchor="ctr"/>
            <a:lstStyle/>
            <a:p>
              <a:endParaRPr lang="en-IN"/>
            </a:p>
          </p:txBody>
        </p:sp>
        <p:sp>
          <p:nvSpPr>
            <p:cNvPr id="8" name="Freeform: Shape 7"/>
            <p:cNvSpPr/>
            <p:nvPr/>
          </p:nvSpPr>
          <p:spPr>
            <a:xfrm>
              <a:off x="6662590" y="3736152"/>
              <a:ext cx="773036" cy="761368"/>
            </a:xfrm>
            <a:custGeom>
              <a:avLst/>
              <a:gdLst>
                <a:gd name="connsiteX0" fmla="*/ 691963 w 947553"/>
                <a:gd name="connsiteY0" fmla="*/ 249669 h 933254"/>
                <a:gd name="connsiteX1" fmla="*/ 45996 w 947553"/>
                <a:gd name="connsiteY1" fmla="*/ 228114 h 933254"/>
                <a:gd name="connsiteX2" fmla="*/ 32309 w 947553"/>
                <a:gd name="connsiteY2" fmla="*/ 153476 h 933254"/>
                <a:gd name="connsiteX3" fmla="*/ 928297 w 947553"/>
                <a:gd name="connsiteY3" fmla="*/ 69723 h 933254"/>
                <a:gd name="connsiteX4" fmla="*/ 615258 w 947553"/>
                <a:gd name="connsiteY4" fmla="*/ 913476 h 933254"/>
                <a:gd name="connsiteX5" fmla="*/ 546430 w 947553"/>
                <a:gd name="connsiteY5" fmla="*/ 880719 h 933254"/>
                <a:gd name="connsiteX6" fmla="*/ 691963 w 947553"/>
                <a:gd name="connsiteY6" fmla="*/ 249669 h 93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7553" h="933254">
                  <a:moveTo>
                    <a:pt x="691963" y="249669"/>
                  </a:moveTo>
                  <a:cubicBezTo>
                    <a:pt x="621477" y="159286"/>
                    <a:pt x="224275" y="206968"/>
                    <a:pt x="45996" y="228114"/>
                  </a:cubicBezTo>
                  <a:cubicBezTo>
                    <a:pt x="-8325" y="234743"/>
                    <a:pt x="-16612" y="187480"/>
                    <a:pt x="32309" y="153476"/>
                  </a:cubicBezTo>
                  <a:cubicBezTo>
                    <a:pt x="348663" y="-69171"/>
                    <a:pt x="867765" y="-4906"/>
                    <a:pt x="928297" y="69723"/>
                  </a:cubicBezTo>
                  <a:cubicBezTo>
                    <a:pt x="988828" y="144770"/>
                    <a:pt x="912543" y="665111"/>
                    <a:pt x="615258" y="913476"/>
                  </a:cubicBezTo>
                  <a:cubicBezTo>
                    <a:pt x="569652" y="951614"/>
                    <a:pt x="526123" y="931297"/>
                    <a:pt x="546430" y="880719"/>
                  </a:cubicBezTo>
                  <a:cubicBezTo>
                    <a:pt x="613191" y="714041"/>
                    <a:pt x="762866" y="340471"/>
                    <a:pt x="691963" y="249669"/>
                  </a:cubicBezTo>
                </a:path>
              </a:pathLst>
            </a:custGeom>
            <a:grpFill/>
            <a:ln w="9525" cap="flat">
              <a:noFill/>
              <a:prstDash val="solid"/>
              <a:miter/>
            </a:ln>
          </p:spPr>
          <p:txBody>
            <a:bodyPr rtlCol="0" anchor="ctr"/>
            <a:lstStyle/>
            <a:p>
              <a:endParaRPr lang="en-IN"/>
            </a:p>
          </p:txBody>
        </p:sp>
      </p:grpSp>
      <p:sp>
        <p:nvSpPr>
          <p:cNvPr id="30" name="TextBox 29"/>
          <p:cNvSpPr txBox="1"/>
          <p:nvPr/>
        </p:nvSpPr>
        <p:spPr>
          <a:xfrm>
            <a:off x="3609799" y="179"/>
            <a:ext cx="4981575" cy="829945"/>
          </a:xfrm>
          <a:prstGeom prst="rect">
            <a:avLst/>
          </a:prstGeom>
          <a:noFill/>
        </p:spPr>
        <p:txBody>
          <a:bodyPr wrap="none" rtlCol="0">
            <a:spAutoFit/>
          </a:bodyPr>
          <a:lstStyle/>
          <a:p>
            <a:r>
              <a:rPr lang="en-US" altLang="en-IN" sz="4800" dirty="0">
                <a:solidFill>
                  <a:schemeClr val="bg1"/>
                </a:solidFill>
                <a:latin typeface="Fira Sans Medium" panose="020B0603050000020004" pitchFamily="34" charset="0"/>
              </a:rPr>
              <a:t>CƠ SỞ LÝ THUYẾT</a:t>
            </a:r>
            <a:endParaRPr lang="en-US" altLang="en-IN" sz="4800" dirty="0">
              <a:solidFill>
                <a:schemeClr val="bg1"/>
              </a:solidFill>
              <a:latin typeface="Fira Sans Medium" panose="020B0603050000020004" pitchFamily="34" charset="0"/>
            </a:endParaRPr>
          </a:p>
        </p:txBody>
      </p:sp>
      <p:sp>
        <p:nvSpPr>
          <p:cNvPr id="3" name="TextBox 29"/>
          <p:cNvSpPr txBox="1"/>
          <p:nvPr/>
        </p:nvSpPr>
        <p:spPr>
          <a:xfrm>
            <a:off x="495124" y="3827324"/>
            <a:ext cx="11211560" cy="768350"/>
          </a:xfrm>
          <a:prstGeom prst="rect">
            <a:avLst/>
          </a:prstGeom>
          <a:noFill/>
        </p:spPr>
        <p:txBody>
          <a:bodyPr wrap="none" rtlCol="0">
            <a:spAutoFit/>
          </a:bodyPr>
          <a:p>
            <a:r>
              <a:rPr lang="en-US" altLang="en-IN" sz="4400" dirty="0">
                <a:solidFill>
                  <a:schemeClr val="tx1"/>
                </a:solidFill>
                <a:latin typeface="Fira Sans Medium" panose="020B0603050000020004" pitchFamily="34" charset="0"/>
              </a:rPr>
              <a:t>3. QUÁ TRÌNH HOẠT ĐỘNG CỦA APACHE HIVE</a:t>
            </a:r>
            <a:endParaRPr lang="en-US" altLang="en-IN" sz="4400" dirty="0">
              <a:solidFill>
                <a:schemeClr val="tx1"/>
              </a:solidFill>
              <a:latin typeface="Fira Sans Medium" panose="020B06030500000200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extBox 87"/>
          <p:cNvSpPr txBox="1"/>
          <p:nvPr/>
        </p:nvSpPr>
        <p:spPr>
          <a:xfrm>
            <a:off x="597293" y="275962"/>
            <a:ext cx="11211560" cy="768350"/>
          </a:xfrm>
          <a:prstGeom prst="rect">
            <a:avLst/>
          </a:prstGeom>
          <a:noFill/>
        </p:spPr>
        <p:txBody>
          <a:bodyPr wrap="none" rtlCol="0">
            <a:spAutoFit/>
          </a:bodyPr>
          <a:lstStyle/>
          <a:p>
            <a:r>
              <a:rPr lang="en-US" altLang="en-IN" sz="4400" dirty="0">
                <a:latin typeface="Fira Sans Medium" panose="020B0603050000020004" pitchFamily="34" charset="0"/>
              </a:rPr>
              <a:t>3. QUÁ TRÌNH HOẠT ĐỘNG CỦA APACHE HIVE</a:t>
            </a:r>
            <a:endParaRPr lang="en-US" altLang="en-IN" sz="4400" dirty="0">
              <a:latin typeface="Fira Sans Medium" panose="020B0603050000020004" pitchFamily="34" charset="0"/>
            </a:endParaRPr>
          </a:p>
        </p:txBody>
      </p:sp>
      <p:grpSp>
        <p:nvGrpSpPr>
          <p:cNvPr id="65" name="Group 64"/>
          <p:cNvGrpSpPr/>
          <p:nvPr/>
        </p:nvGrpSpPr>
        <p:grpSpPr>
          <a:xfrm rot="12147091">
            <a:off x="10215311" y="5533587"/>
            <a:ext cx="2210578" cy="2419013"/>
            <a:chOff x="-447720" y="-856723"/>
            <a:chExt cx="2210578" cy="2419013"/>
          </a:xfrm>
        </p:grpSpPr>
        <p:sp>
          <p:nvSpPr>
            <p:cNvPr id="66" name="Graphic 4"/>
            <p:cNvSpPr/>
            <p:nvPr/>
          </p:nvSpPr>
          <p:spPr>
            <a:xfrm rot="2476041">
              <a:off x="-269976" y="-648288"/>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131921"/>
            </a:solidFill>
            <a:ln w="9525" cap="flat">
              <a:noFill/>
              <a:prstDash val="solid"/>
              <a:miter/>
            </a:ln>
          </p:spPr>
          <p:txBody>
            <a:bodyPr rtlCol="0" anchor="ctr"/>
            <a:lstStyle/>
            <a:p>
              <a:endParaRPr lang="en-IN" dirty="0"/>
            </a:p>
          </p:txBody>
        </p:sp>
        <p:sp>
          <p:nvSpPr>
            <p:cNvPr id="67" name="Graphic 4"/>
            <p:cNvSpPr/>
            <p:nvPr/>
          </p:nvSpPr>
          <p:spPr>
            <a:xfrm rot="15002268" flipH="1">
              <a:off x="31601" y="-1336044"/>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232F3E"/>
            </a:solidFill>
            <a:ln w="9525" cap="flat">
              <a:noFill/>
              <a:prstDash val="solid"/>
              <a:miter/>
            </a:ln>
          </p:spPr>
          <p:txBody>
            <a:bodyPr rtlCol="0" anchor="ctr"/>
            <a:lstStyle/>
            <a:p>
              <a:endParaRPr lang="en-IN" dirty="0"/>
            </a:p>
          </p:txBody>
        </p:sp>
      </p:grpSp>
      <p:sp>
        <p:nvSpPr>
          <p:cNvPr id="68" name="Graphic 11"/>
          <p:cNvSpPr/>
          <p:nvPr/>
        </p:nvSpPr>
        <p:spPr>
          <a:xfrm rot="7707741">
            <a:off x="11670176" y="5713437"/>
            <a:ext cx="775163" cy="720875"/>
          </a:xfrm>
          <a:custGeom>
            <a:avLst/>
            <a:gdLst>
              <a:gd name="connsiteX0" fmla="*/ 1051454 w 1444799"/>
              <a:gd name="connsiteY0" fmla="*/ 206792 h 1343613"/>
              <a:gd name="connsiteX1" fmla="*/ 1253384 w 1444799"/>
              <a:gd name="connsiteY1" fmla="*/ 532548 h 1343613"/>
              <a:gd name="connsiteX2" fmla="*/ 1443884 w 1444799"/>
              <a:gd name="connsiteY2" fmla="*/ 904023 h 1343613"/>
              <a:gd name="connsiteX3" fmla="*/ 1145752 w 1444799"/>
              <a:gd name="connsiteY3" fmla="*/ 1165960 h 1343613"/>
              <a:gd name="connsiteX4" fmla="*/ 728556 w 1444799"/>
              <a:gd name="connsiteY4" fmla="*/ 1305025 h 1343613"/>
              <a:gd name="connsiteX5" fmla="*/ 267546 w 1444799"/>
              <a:gd name="connsiteY5" fmla="*/ 1305025 h 1343613"/>
              <a:gd name="connsiteX6" fmla="*/ 21801 w 1444799"/>
              <a:gd name="connsiteY6" fmla="*/ 912595 h 1343613"/>
              <a:gd name="connsiteX7" fmla="*/ 64664 w 1444799"/>
              <a:gd name="connsiteY7" fmla="*/ 463968 h 1343613"/>
              <a:gd name="connsiteX8" fmla="*/ 405659 w 1444799"/>
              <a:gd name="connsiteY8" fmla="*/ 187742 h 1343613"/>
              <a:gd name="connsiteX9" fmla="*/ 753321 w 1444799"/>
              <a:gd name="connsiteY9" fmla="*/ 100 h 1343613"/>
              <a:gd name="connsiteX10" fmla="*/ 1051454 w 1444799"/>
              <a:gd name="connsiteY10" fmla="*/ 206792 h 134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4799" h="1343613">
                <a:moveTo>
                  <a:pt x="1051454" y="206792"/>
                </a:moveTo>
                <a:cubicBezTo>
                  <a:pt x="1128607" y="309663"/>
                  <a:pt x="1171469" y="411580"/>
                  <a:pt x="1253384" y="532548"/>
                </a:cubicBezTo>
                <a:cubicBezTo>
                  <a:pt x="1336252" y="652563"/>
                  <a:pt x="1457219" y="791628"/>
                  <a:pt x="1443884" y="904023"/>
                </a:cubicBezTo>
                <a:cubicBezTo>
                  <a:pt x="1430549" y="1016418"/>
                  <a:pt x="1282912" y="1102143"/>
                  <a:pt x="1145752" y="1165960"/>
                </a:cubicBezTo>
                <a:cubicBezTo>
                  <a:pt x="1008591" y="1228825"/>
                  <a:pt x="880956" y="1269783"/>
                  <a:pt x="728556" y="1305025"/>
                </a:cubicBezTo>
                <a:cubicBezTo>
                  <a:pt x="575204" y="1340268"/>
                  <a:pt x="397086" y="1370748"/>
                  <a:pt x="267546" y="1305025"/>
                </a:cubicBezTo>
                <a:cubicBezTo>
                  <a:pt x="138959" y="1239303"/>
                  <a:pt x="58949" y="1076425"/>
                  <a:pt x="21801" y="912595"/>
                </a:cubicBezTo>
                <a:cubicBezTo>
                  <a:pt x="-14394" y="748765"/>
                  <a:pt x="-8679" y="583030"/>
                  <a:pt x="64664" y="463968"/>
                </a:cubicBezTo>
                <a:cubicBezTo>
                  <a:pt x="138006" y="345858"/>
                  <a:pt x="278976" y="274420"/>
                  <a:pt x="405659" y="187742"/>
                </a:cubicBezTo>
                <a:cubicBezTo>
                  <a:pt x="531389" y="101065"/>
                  <a:pt x="642831" y="100"/>
                  <a:pt x="753321" y="100"/>
                </a:cubicBezTo>
                <a:cubicBezTo>
                  <a:pt x="864764" y="1052"/>
                  <a:pt x="974301" y="104875"/>
                  <a:pt x="1051454" y="206792"/>
                </a:cubicBezTo>
                <a:close/>
              </a:path>
            </a:pathLst>
          </a:custGeom>
          <a:solidFill>
            <a:srgbClr val="FF9900"/>
          </a:solidFill>
          <a:ln w="9525" cap="flat">
            <a:noFill/>
            <a:prstDash val="solid"/>
            <a:miter/>
          </a:ln>
        </p:spPr>
        <p:txBody>
          <a:bodyPr rtlCol="0" anchor="ctr"/>
          <a:lstStyle/>
          <a:p>
            <a:endParaRPr lang="en-IN"/>
          </a:p>
        </p:txBody>
      </p:sp>
      <p:pic>
        <p:nvPicPr>
          <p:cNvPr id="12" name="Picture 12" descr="Architecture and Working of Hive - GeeksforGeeks"/>
          <p:cNvPicPr>
            <a:picLocks noChangeAspect="1" noChangeArrowheads="1"/>
          </p:cNvPicPr>
          <p:nvPr>
            <p:ph type="pic" sz="quarter" idx="10"/>
          </p:nvPr>
        </p:nvPicPr>
        <p:blipFill>
          <a:blip r:embed="rId1">
            <a:extLst>
              <a:ext uri="{28A0092B-C50C-407E-A947-70E740481C1C}">
                <a14:useLocalDpi xmlns:a14="http://schemas.microsoft.com/office/drawing/2010/main" val="0"/>
              </a:ext>
            </a:extLst>
          </a:blip>
          <a:srcRect/>
          <a:stretch>
            <a:fillRect/>
          </a:stretch>
        </p:blipFill>
        <p:spPr>
          <a:xfrm>
            <a:off x="597535" y="1186180"/>
            <a:ext cx="9368790" cy="5057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extBox 87"/>
          <p:cNvSpPr txBox="1"/>
          <p:nvPr/>
        </p:nvSpPr>
        <p:spPr>
          <a:xfrm>
            <a:off x="597293" y="275962"/>
            <a:ext cx="11211560" cy="768350"/>
          </a:xfrm>
          <a:prstGeom prst="rect">
            <a:avLst/>
          </a:prstGeom>
          <a:noFill/>
        </p:spPr>
        <p:txBody>
          <a:bodyPr wrap="none" rtlCol="0">
            <a:spAutoFit/>
          </a:bodyPr>
          <a:lstStyle/>
          <a:p>
            <a:r>
              <a:rPr lang="en-US" altLang="en-IN" sz="4400" dirty="0">
                <a:latin typeface="Fira Sans Medium" panose="020B0603050000020004" pitchFamily="34" charset="0"/>
              </a:rPr>
              <a:t>3. QUÁ TRÌNH HOẠT ĐỘNG CỦA APACHE HIVE</a:t>
            </a:r>
            <a:endParaRPr lang="en-US" altLang="en-IN" sz="4400" dirty="0">
              <a:latin typeface="Fira Sans Medium" panose="020B0603050000020004" pitchFamily="34" charset="0"/>
            </a:endParaRPr>
          </a:p>
        </p:txBody>
      </p:sp>
      <p:grpSp>
        <p:nvGrpSpPr>
          <p:cNvPr id="65" name="Group 64"/>
          <p:cNvGrpSpPr/>
          <p:nvPr/>
        </p:nvGrpSpPr>
        <p:grpSpPr>
          <a:xfrm rot="12147091">
            <a:off x="10215311" y="5533587"/>
            <a:ext cx="2210578" cy="2419013"/>
            <a:chOff x="-447720" y="-856723"/>
            <a:chExt cx="2210578" cy="2419013"/>
          </a:xfrm>
        </p:grpSpPr>
        <p:sp>
          <p:nvSpPr>
            <p:cNvPr id="66" name="Graphic 4"/>
            <p:cNvSpPr/>
            <p:nvPr/>
          </p:nvSpPr>
          <p:spPr>
            <a:xfrm rot="2476041">
              <a:off x="-269976" y="-648288"/>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131921"/>
            </a:solidFill>
            <a:ln w="9525" cap="flat">
              <a:noFill/>
              <a:prstDash val="solid"/>
              <a:miter/>
            </a:ln>
          </p:spPr>
          <p:txBody>
            <a:bodyPr rtlCol="0" anchor="ctr"/>
            <a:lstStyle/>
            <a:p>
              <a:endParaRPr lang="en-IN" dirty="0"/>
            </a:p>
          </p:txBody>
        </p:sp>
        <p:sp>
          <p:nvSpPr>
            <p:cNvPr id="67" name="Graphic 4"/>
            <p:cNvSpPr/>
            <p:nvPr/>
          </p:nvSpPr>
          <p:spPr>
            <a:xfrm rot="15002268" flipH="1">
              <a:off x="31601" y="-1336044"/>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232F3E"/>
            </a:solidFill>
            <a:ln w="9525" cap="flat">
              <a:noFill/>
              <a:prstDash val="solid"/>
              <a:miter/>
            </a:ln>
          </p:spPr>
          <p:txBody>
            <a:bodyPr rtlCol="0" anchor="ctr"/>
            <a:lstStyle/>
            <a:p>
              <a:endParaRPr lang="en-IN" dirty="0"/>
            </a:p>
          </p:txBody>
        </p:sp>
      </p:grpSp>
      <p:sp>
        <p:nvSpPr>
          <p:cNvPr id="68" name="Graphic 11"/>
          <p:cNvSpPr/>
          <p:nvPr/>
        </p:nvSpPr>
        <p:spPr>
          <a:xfrm rot="7707741">
            <a:off x="11670176" y="5713437"/>
            <a:ext cx="775163" cy="720875"/>
          </a:xfrm>
          <a:custGeom>
            <a:avLst/>
            <a:gdLst>
              <a:gd name="connsiteX0" fmla="*/ 1051454 w 1444799"/>
              <a:gd name="connsiteY0" fmla="*/ 206792 h 1343613"/>
              <a:gd name="connsiteX1" fmla="*/ 1253384 w 1444799"/>
              <a:gd name="connsiteY1" fmla="*/ 532548 h 1343613"/>
              <a:gd name="connsiteX2" fmla="*/ 1443884 w 1444799"/>
              <a:gd name="connsiteY2" fmla="*/ 904023 h 1343613"/>
              <a:gd name="connsiteX3" fmla="*/ 1145752 w 1444799"/>
              <a:gd name="connsiteY3" fmla="*/ 1165960 h 1343613"/>
              <a:gd name="connsiteX4" fmla="*/ 728556 w 1444799"/>
              <a:gd name="connsiteY4" fmla="*/ 1305025 h 1343613"/>
              <a:gd name="connsiteX5" fmla="*/ 267546 w 1444799"/>
              <a:gd name="connsiteY5" fmla="*/ 1305025 h 1343613"/>
              <a:gd name="connsiteX6" fmla="*/ 21801 w 1444799"/>
              <a:gd name="connsiteY6" fmla="*/ 912595 h 1343613"/>
              <a:gd name="connsiteX7" fmla="*/ 64664 w 1444799"/>
              <a:gd name="connsiteY7" fmla="*/ 463968 h 1343613"/>
              <a:gd name="connsiteX8" fmla="*/ 405659 w 1444799"/>
              <a:gd name="connsiteY8" fmla="*/ 187742 h 1343613"/>
              <a:gd name="connsiteX9" fmla="*/ 753321 w 1444799"/>
              <a:gd name="connsiteY9" fmla="*/ 100 h 1343613"/>
              <a:gd name="connsiteX10" fmla="*/ 1051454 w 1444799"/>
              <a:gd name="connsiteY10" fmla="*/ 206792 h 134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4799" h="1343613">
                <a:moveTo>
                  <a:pt x="1051454" y="206792"/>
                </a:moveTo>
                <a:cubicBezTo>
                  <a:pt x="1128607" y="309663"/>
                  <a:pt x="1171469" y="411580"/>
                  <a:pt x="1253384" y="532548"/>
                </a:cubicBezTo>
                <a:cubicBezTo>
                  <a:pt x="1336252" y="652563"/>
                  <a:pt x="1457219" y="791628"/>
                  <a:pt x="1443884" y="904023"/>
                </a:cubicBezTo>
                <a:cubicBezTo>
                  <a:pt x="1430549" y="1016418"/>
                  <a:pt x="1282912" y="1102143"/>
                  <a:pt x="1145752" y="1165960"/>
                </a:cubicBezTo>
                <a:cubicBezTo>
                  <a:pt x="1008591" y="1228825"/>
                  <a:pt x="880956" y="1269783"/>
                  <a:pt x="728556" y="1305025"/>
                </a:cubicBezTo>
                <a:cubicBezTo>
                  <a:pt x="575204" y="1340268"/>
                  <a:pt x="397086" y="1370748"/>
                  <a:pt x="267546" y="1305025"/>
                </a:cubicBezTo>
                <a:cubicBezTo>
                  <a:pt x="138959" y="1239303"/>
                  <a:pt x="58949" y="1076425"/>
                  <a:pt x="21801" y="912595"/>
                </a:cubicBezTo>
                <a:cubicBezTo>
                  <a:pt x="-14394" y="748765"/>
                  <a:pt x="-8679" y="583030"/>
                  <a:pt x="64664" y="463968"/>
                </a:cubicBezTo>
                <a:cubicBezTo>
                  <a:pt x="138006" y="345858"/>
                  <a:pt x="278976" y="274420"/>
                  <a:pt x="405659" y="187742"/>
                </a:cubicBezTo>
                <a:cubicBezTo>
                  <a:pt x="531389" y="101065"/>
                  <a:pt x="642831" y="100"/>
                  <a:pt x="753321" y="100"/>
                </a:cubicBezTo>
                <a:cubicBezTo>
                  <a:pt x="864764" y="1052"/>
                  <a:pt x="974301" y="104875"/>
                  <a:pt x="1051454" y="206792"/>
                </a:cubicBezTo>
                <a:close/>
              </a:path>
            </a:pathLst>
          </a:custGeom>
          <a:solidFill>
            <a:srgbClr val="FF9900"/>
          </a:solidFill>
          <a:ln w="9525" cap="flat">
            <a:noFill/>
            <a:prstDash val="solid"/>
            <a:miter/>
          </a:ln>
        </p:spPr>
        <p:txBody>
          <a:bodyPr rtlCol="0" anchor="ctr"/>
          <a:lstStyle/>
          <a:p>
            <a:endParaRPr lang="en-IN"/>
          </a:p>
        </p:txBody>
      </p:sp>
      <p:sp>
        <p:nvSpPr>
          <p:cNvPr id="100" name="Text Box 99"/>
          <p:cNvSpPr txBox="1"/>
          <p:nvPr/>
        </p:nvSpPr>
        <p:spPr>
          <a:xfrm>
            <a:off x="628015" y="1741805"/>
            <a:ext cx="10936605" cy="3969385"/>
          </a:xfrm>
          <a:prstGeom prst="rect">
            <a:avLst/>
          </a:prstGeom>
          <a:noFill/>
          <a:ln w="9525">
            <a:noFill/>
          </a:ln>
        </p:spPr>
        <p:txBody>
          <a:bodyPr wrap="square">
            <a:spAutoFit/>
          </a:bodyPr>
          <a:p>
            <a:pPr indent="0"/>
            <a:r>
              <a:rPr lang="en-US" sz="2800" b="0">
                <a:latin typeface="Calibri" panose="020F0502020204030204" charset="0"/>
                <a:cs typeface="Calibri" panose="020F0502020204030204" charset="0"/>
              </a:rPr>
              <a:t>1. Các truy vấn tới từ User Interface (CLI, Hive Web Interface, Thirft Server) được gửi tới thành phần Driver (Bước 1)</a:t>
            </a:r>
            <a:endParaRPr lang="en-US" sz="2800" b="0">
              <a:latin typeface="Calibri" panose="020F0502020204030204" charset="0"/>
              <a:cs typeface="Calibri" panose="020F0502020204030204" charset="0"/>
            </a:endParaRPr>
          </a:p>
          <a:p>
            <a:pPr indent="0"/>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2. Driver tạo ra mới 1 session cho truy vấn này và gửi query tới compiler để nhận lấy Execution Plan (Bước 2)</a:t>
            </a:r>
            <a:endParaRPr lang="en-US" sz="2800" b="0">
              <a:latin typeface="Calibri" panose="020F0502020204030204" charset="0"/>
              <a:cs typeface="Calibri" panose="020F0502020204030204" charset="0"/>
            </a:endParaRPr>
          </a:p>
          <a:p>
            <a:pPr indent="0"/>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3. Compilter nhận các metadata cần thiết từ Metastore (Bước 3, 4). Các metadata này sẽ được sử dụng để kiểm tra các biểu thức bên trong query mà Compiler nhận được.</a:t>
            </a:r>
            <a:endParaRPr lang="en-US" sz="2800" b="0">
              <a:latin typeface="Calibri" panose="020F0502020204030204" charset="0"/>
              <a:cs typeface="Calibri" panose="020F050202020403020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extBox 87"/>
          <p:cNvSpPr txBox="1"/>
          <p:nvPr/>
        </p:nvSpPr>
        <p:spPr>
          <a:xfrm>
            <a:off x="597293" y="275962"/>
            <a:ext cx="11211560" cy="768350"/>
          </a:xfrm>
          <a:prstGeom prst="rect">
            <a:avLst/>
          </a:prstGeom>
          <a:noFill/>
        </p:spPr>
        <p:txBody>
          <a:bodyPr wrap="none" rtlCol="0">
            <a:spAutoFit/>
          </a:bodyPr>
          <a:lstStyle/>
          <a:p>
            <a:r>
              <a:rPr lang="en-US" altLang="en-IN" sz="4400" dirty="0">
                <a:latin typeface="Fira Sans Medium" panose="020B0603050000020004" pitchFamily="34" charset="0"/>
              </a:rPr>
              <a:t>3. QUÁ TRÌNH HOẠT ĐỘNG CỦA APACHE HIVE</a:t>
            </a:r>
            <a:endParaRPr lang="en-US" altLang="en-IN" sz="4400" dirty="0">
              <a:latin typeface="Fira Sans Medium" panose="020B0603050000020004" pitchFamily="34" charset="0"/>
            </a:endParaRPr>
          </a:p>
        </p:txBody>
      </p:sp>
      <p:grpSp>
        <p:nvGrpSpPr>
          <p:cNvPr id="65" name="Group 64"/>
          <p:cNvGrpSpPr/>
          <p:nvPr/>
        </p:nvGrpSpPr>
        <p:grpSpPr>
          <a:xfrm rot="12147091">
            <a:off x="10215311" y="5533587"/>
            <a:ext cx="2210578" cy="2419013"/>
            <a:chOff x="-447720" y="-856723"/>
            <a:chExt cx="2210578" cy="2419013"/>
          </a:xfrm>
        </p:grpSpPr>
        <p:sp>
          <p:nvSpPr>
            <p:cNvPr id="66" name="Graphic 4"/>
            <p:cNvSpPr/>
            <p:nvPr/>
          </p:nvSpPr>
          <p:spPr>
            <a:xfrm rot="2476041">
              <a:off x="-269976" y="-648288"/>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131921"/>
            </a:solidFill>
            <a:ln w="9525" cap="flat">
              <a:noFill/>
              <a:prstDash val="solid"/>
              <a:miter/>
            </a:ln>
          </p:spPr>
          <p:txBody>
            <a:bodyPr rtlCol="0" anchor="ctr"/>
            <a:lstStyle/>
            <a:p>
              <a:endParaRPr lang="en-IN" dirty="0"/>
            </a:p>
          </p:txBody>
        </p:sp>
        <p:sp>
          <p:nvSpPr>
            <p:cNvPr id="67" name="Graphic 4"/>
            <p:cNvSpPr/>
            <p:nvPr/>
          </p:nvSpPr>
          <p:spPr>
            <a:xfrm rot="15002268" flipH="1">
              <a:off x="31601" y="-1336044"/>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232F3E"/>
            </a:solidFill>
            <a:ln w="9525" cap="flat">
              <a:noFill/>
              <a:prstDash val="solid"/>
              <a:miter/>
            </a:ln>
          </p:spPr>
          <p:txBody>
            <a:bodyPr rtlCol="0" anchor="ctr"/>
            <a:lstStyle/>
            <a:p>
              <a:endParaRPr lang="en-IN" dirty="0"/>
            </a:p>
          </p:txBody>
        </p:sp>
      </p:grpSp>
      <p:sp>
        <p:nvSpPr>
          <p:cNvPr id="68" name="Graphic 11"/>
          <p:cNvSpPr/>
          <p:nvPr/>
        </p:nvSpPr>
        <p:spPr>
          <a:xfrm rot="7707741">
            <a:off x="11670176" y="5713437"/>
            <a:ext cx="775163" cy="720875"/>
          </a:xfrm>
          <a:custGeom>
            <a:avLst/>
            <a:gdLst>
              <a:gd name="connsiteX0" fmla="*/ 1051454 w 1444799"/>
              <a:gd name="connsiteY0" fmla="*/ 206792 h 1343613"/>
              <a:gd name="connsiteX1" fmla="*/ 1253384 w 1444799"/>
              <a:gd name="connsiteY1" fmla="*/ 532548 h 1343613"/>
              <a:gd name="connsiteX2" fmla="*/ 1443884 w 1444799"/>
              <a:gd name="connsiteY2" fmla="*/ 904023 h 1343613"/>
              <a:gd name="connsiteX3" fmla="*/ 1145752 w 1444799"/>
              <a:gd name="connsiteY3" fmla="*/ 1165960 h 1343613"/>
              <a:gd name="connsiteX4" fmla="*/ 728556 w 1444799"/>
              <a:gd name="connsiteY4" fmla="*/ 1305025 h 1343613"/>
              <a:gd name="connsiteX5" fmla="*/ 267546 w 1444799"/>
              <a:gd name="connsiteY5" fmla="*/ 1305025 h 1343613"/>
              <a:gd name="connsiteX6" fmla="*/ 21801 w 1444799"/>
              <a:gd name="connsiteY6" fmla="*/ 912595 h 1343613"/>
              <a:gd name="connsiteX7" fmla="*/ 64664 w 1444799"/>
              <a:gd name="connsiteY7" fmla="*/ 463968 h 1343613"/>
              <a:gd name="connsiteX8" fmla="*/ 405659 w 1444799"/>
              <a:gd name="connsiteY8" fmla="*/ 187742 h 1343613"/>
              <a:gd name="connsiteX9" fmla="*/ 753321 w 1444799"/>
              <a:gd name="connsiteY9" fmla="*/ 100 h 1343613"/>
              <a:gd name="connsiteX10" fmla="*/ 1051454 w 1444799"/>
              <a:gd name="connsiteY10" fmla="*/ 206792 h 134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4799" h="1343613">
                <a:moveTo>
                  <a:pt x="1051454" y="206792"/>
                </a:moveTo>
                <a:cubicBezTo>
                  <a:pt x="1128607" y="309663"/>
                  <a:pt x="1171469" y="411580"/>
                  <a:pt x="1253384" y="532548"/>
                </a:cubicBezTo>
                <a:cubicBezTo>
                  <a:pt x="1336252" y="652563"/>
                  <a:pt x="1457219" y="791628"/>
                  <a:pt x="1443884" y="904023"/>
                </a:cubicBezTo>
                <a:cubicBezTo>
                  <a:pt x="1430549" y="1016418"/>
                  <a:pt x="1282912" y="1102143"/>
                  <a:pt x="1145752" y="1165960"/>
                </a:cubicBezTo>
                <a:cubicBezTo>
                  <a:pt x="1008591" y="1228825"/>
                  <a:pt x="880956" y="1269783"/>
                  <a:pt x="728556" y="1305025"/>
                </a:cubicBezTo>
                <a:cubicBezTo>
                  <a:pt x="575204" y="1340268"/>
                  <a:pt x="397086" y="1370748"/>
                  <a:pt x="267546" y="1305025"/>
                </a:cubicBezTo>
                <a:cubicBezTo>
                  <a:pt x="138959" y="1239303"/>
                  <a:pt x="58949" y="1076425"/>
                  <a:pt x="21801" y="912595"/>
                </a:cubicBezTo>
                <a:cubicBezTo>
                  <a:pt x="-14394" y="748765"/>
                  <a:pt x="-8679" y="583030"/>
                  <a:pt x="64664" y="463968"/>
                </a:cubicBezTo>
                <a:cubicBezTo>
                  <a:pt x="138006" y="345858"/>
                  <a:pt x="278976" y="274420"/>
                  <a:pt x="405659" y="187742"/>
                </a:cubicBezTo>
                <a:cubicBezTo>
                  <a:pt x="531389" y="101065"/>
                  <a:pt x="642831" y="100"/>
                  <a:pt x="753321" y="100"/>
                </a:cubicBezTo>
                <a:cubicBezTo>
                  <a:pt x="864764" y="1052"/>
                  <a:pt x="974301" y="104875"/>
                  <a:pt x="1051454" y="206792"/>
                </a:cubicBezTo>
                <a:close/>
              </a:path>
            </a:pathLst>
          </a:custGeom>
          <a:solidFill>
            <a:srgbClr val="FF9900"/>
          </a:solidFill>
          <a:ln w="9525" cap="flat">
            <a:noFill/>
            <a:prstDash val="solid"/>
            <a:miter/>
          </a:ln>
        </p:spPr>
        <p:txBody>
          <a:bodyPr rtlCol="0" anchor="ctr"/>
          <a:lstStyle/>
          <a:p>
            <a:endParaRPr lang="en-IN"/>
          </a:p>
        </p:txBody>
      </p:sp>
      <p:sp>
        <p:nvSpPr>
          <p:cNvPr id="100" name="Text Box 99"/>
          <p:cNvSpPr txBox="1"/>
          <p:nvPr/>
        </p:nvSpPr>
        <p:spPr>
          <a:xfrm>
            <a:off x="597535" y="1311275"/>
            <a:ext cx="10936605" cy="4399915"/>
          </a:xfrm>
          <a:prstGeom prst="rect">
            <a:avLst/>
          </a:prstGeom>
          <a:noFill/>
          <a:ln w="9525">
            <a:noFill/>
          </a:ln>
        </p:spPr>
        <p:txBody>
          <a:bodyPr wrap="square">
            <a:spAutoFit/>
          </a:bodyPr>
          <a:p>
            <a:pPr indent="0"/>
            <a:r>
              <a:rPr lang="en-US" sz="2800" b="0">
                <a:latin typeface="Calibri" panose="020F0502020204030204" charset="0"/>
                <a:cs typeface="Calibri" panose="020F0502020204030204" charset="0"/>
              </a:rPr>
              <a:t>4. Plan được sinh ra bởi Compiler (thông tin về các job (map-reduce) cần thiết để thực thi query sẽ được gửi lại tới thành phần thực thi (Bước 5)</a:t>
            </a:r>
            <a:endParaRPr lang="en-US" sz="2800" b="0">
              <a:latin typeface="Calibri" panose="020F0502020204030204" charset="0"/>
              <a:cs typeface="Calibri" panose="020F0502020204030204" charset="0"/>
            </a:endParaRPr>
          </a:p>
          <a:p>
            <a:pPr indent="0"/>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5. Execution engine nhận yêu cầu thực thi và lấy các metadata cần thiết và yêu cầu mapreduce thực thi công việc (Bước 6.1, 6.2, 6.3)</a:t>
            </a:r>
            <a:endParaRPr lang="en-US" sz="2800" b="0">
              <a:latin typeface="Calibri" panose="020F0502020204030204" charset="0"/>
              <a:cs typeface="Calibri" panose="020F0502020204030204" charset="0"/>
            </a:endParaRPr>
          </a:p>
          <a:p>
            <a:pPr indent="0"/>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6. Khi output được sinh ra, nó sẽ được ghi dưới dạng 1 temporary file, temorary file này sẽ cung cấp các thông tin cần thiết cho các stages khác của plan. Nội dung của các temporary file này được execution đọc trực tiếp từ HDFS như là 1 phần của các lời gọi từ Driver (Bước 7, 8, 9)</a:t>
            </a:r>
            <a:endParaRPr lang="en-US" sz="2800" b="0">
              <a:latin typeface="Calibri" panose="020F0502020204030204" charset="0"/>
              <a:cs typeface="Calibri" panose="020F050202020403020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Oval 15"/>
          <p:cNvSpPr/>
          <p:nvPr/>
        </p:nvSpPr>
        <p:spPr>
          <a:xfrm>
            <a:off x="-266700" y="-3262994"/>
            <a:ext cx="12725400" cy="5687787"/>
          </a:xfrm>
          <a:prstGeom prst="ellipse">
            <a:avLst/>
          </a:pr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14"/>
          <p:cNvGrpSpPr/>
          <p:nvPr/>
        </p:nvGrpSpPr>
        <p:grpSpPr>
          <a:xfrm>
            <a:off x="939830" y="1031216"/>
            <a:ext cx="10312340" cy="1826284"/>
            <a:chOff x="3311855" y="3736152"/>
            <a:chExt cx="4123771" cy="928902"/>
          </a:xfrm>
          <a:solidFill>
            <a:srgbClr val="FF9900"/>
          </a:solidFill>
        </p:grpSpPr>
        <p:sp>
          <p:nvSpPr>
            <p:cNvPr id="7" name="Freeform: Shape 6"/>
            <p:cNvSpPr/>
            <p:nvPr/>
          </p:nvSpPr>
          <p:spPr>
            <a:xfrm>
              <a:off x="3311855" y="3817376"/>
              <a:ext cx="3760826" cy="847678"/>
            </a:xfrm>
            <a:custGeom>
              <a:avLst/>
              <a:gdLst>
                <a:gd name="connsiteX0" fmla="*/ 4569032 w 4609853"/>
                <a:gd name="connsiteY0" fmla="*/ 413392 h 1039050"/>
                <a:gd name="connsiteX1" fmla="*/ 2522490 w 4609853"/>
                <a:gd name="connsiteY1" fmla="*/ 1039051 h 1039050"/>
                <a:gd name="connsiteX2" fmla="*/ 22339 w 4609853"/>
                <a:gd name="connsiteY2" fmla="*/ 85017 h 1039050"/>
                <a:gd name="connsiteX3" fmla="*/ 79146 w 4609853"/>
                <a:gd name="connsiteY3" fmla="*/ 10798 h 1039050"/>
                <a:gd name="connsiteX4" fmla="*/ 2580535 w 4609853"/>
                <a:gd name="connsiteY4" fmla="*/ 674186 h 1039050"/>
                <a:gd name="connsiteX5" fmla="*/ 4488602 w 4609853"/>
                <a:gd name="connsiteY5" fmla="*/ 284033 h 1039050"/>
                <a:gd name="connsiteX6" fmla="*/ 4569032 w 4609853"/>
                <a:gd name="connsiteY6" fmla="*/ 413392 h 103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9853" h="1039050">
                  <a:moveTo>
                    <a:pt x="4569032" y="413392"/>
                  </a:moveTo>
                  <a:cubicBezTo>
                    <a:pt x="4015524" y="821376"/>
                    <a:pt x="3213233" y="1039051"/>
                    <a:pt x="2522490" y="1039051"/>
                  </a:cubicBezTo>
                  <a:cubicBezTo>
                    <a:pt x="1553940" y="1039051"/>
                    <a:pt x="682003" y="680825"/>
                    <a:pt x="22339" y="85017"/>
                  </a:cubicBezTo>
                  <a:cubicBezTo>
                    <a:pt x="-29486" y="38164"/>
                    <a:pt x="16958" y="-25682"/>
                    <a:pt x="79146" y="10798"/>
                  </a:cubicBezTo>
                  <a:cubicBezTo>
                    <a:pt x="791045" y="425003"/>
                    <a:pt x="1671279" y="674186"/>
                    <a:pt x="2580535" y="674186"/>
                  </a:cubicBezTo>
                  <a:cubicBezTo>
                    <a:pt x="3193755" y="674186"/>
                    <a:pt x="3868334" y="547313"/>
                    <a:pt x="4488602" y="284033"/>
                  </a:cubicBezTo>
                  <a:cubicBezTo>
                    <a:pt x="4582300" y="244228"/>
                    <a:pt x="4660662" y="345393"/>
                    <a:pt x="4569032" y="413392"/>
                  </a:cubicBezTo>
                </a:path>
              </a:pathLst>
            </a:custGeom>
            <a:grpFill/>
            <a:ln w="9525" cap="flat">
              <a:noFill/>
              <a:prstDash val="solid"/>
              <a:miter/>
            </a:ln>
          </p:spPr>
          <p:txBody>
            <a:bodyPr rtlCol="0" anchor="ctr"/>
            <a:lstStyle/>
            <a:p>
              <a:endParaRPr lang="en-IN"/>
            </a:p>
          </p:txBody>
        </p:sp>
        <p:sp>
          <p:nvSpPr>
            <p:cNvPr id="8" name="Freeform: Shape 7"/>
            <p:cNvSpPr/>
            <p:nvPr/>
          </p:nvSpPr>
          <p:spPr>
            <a:xfrm>
              <a:off x="6662590" y="3736152"/>
              <a:ext cx="773036" cy="761368"/>
            </a:xfrm>
            <a:custGeom>
              <a:avLst/>
              <a:gdLst>
                <a:gd name="connsiteX0" fmla="*/ 691963 w 947553"/>
                <a:gd name="connsiteY0" fmla="*/ 249669 h 933254"/>
                <a:gd name="connsiteX1" fmla="*/ 45996 w 947553"/>
                <a:gd name="connsiteY1" fmla="*/ 228114 h 933254"/>
                <a:gd name="connsiteX2" fmla="*/ 32309 w 947553"/>
                <a:gd name="connsiteY2" fmla="*/ 153476 h 933254"/>
                <a:gd name="connsiteX3" fmla="*/ 928297 w 947553"/>
                <a:gd name="connsiteY3" fmla="*/ 69723 h 933254"/>
                <a:gd name="connsiteX4" fmla="*/ 615258 w 947553"/>
                <a:gd name="connsiteY4" fmla="*/ 913476 h 933254"/>
                <a:gd name="connsiteX5" fmla="*/ 546430 w 947553"/>
                <a:gd name="connsiteY5" fmla="*/ 880719 h 933254"/>
                <a:gd name="connsiteX6" fmla="*/ 691963 w 947553"/>
                <a:gd name="connsiteY6" fmla="*/ 249669 h 93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7553" h="933254">
                  <a:moveTo>
                    <a:pt x="691963" y="249669"/>
                  </a:moveTo>
                  <a:cubicBezTo>
                    <a:pt x="621477" y="159286"/>
                    <a:pt x="224275" y="206968"/>
                    <a:pt x="45996" y="228114"/>
                  </a:cubicBezTo>
                  <a:cubicBezTo>
                    <a:pt x="-8325" y="234743"/>
                    <a:pt x="-16612" y="187480"/>
                    <a:pt x="32309" y="153476"/>
                  </a:cubicBezTo>
                  <a:cubicBezTo>
                    <a:pt x="348663" y="-69171"/>
                    <a:pt x="867765" y="-4906"/>
                    <a:pt x="928297" y="69723"/>
                  </a:cubicBezTo>
                  <a:cubicBezTo>
                    <a:pt x="988828" y="144770"/>
                    <a:pt x="912543" y="665111"/>
                    <a:pt x="615258" y="913476"/>
                  </a:cubicBezTo>
                  <a:cubicBezTo>
                    <a:pt x="569652" y="951614"/>
                    <a:pt x="526123" y="931297"/>
                    <a:pt x="546430" y="880719"/>
                  </a:cubicBezTo>
                  <a:cubicBezTo>
                    <a:pt x="613191" y="714041"/>
                    <a:pt x="762866" y="340471"/>
                    <a:pt x="691963" y="249669"/>
                  </a:cubicBezTo>
                </a:path>
              </a:pathLst>
            </a:custGeom>
            <a:grpFill/>
            <a:ln w="9525" cap="flat">
              <a:noFill/>
              <a:prstDash val="solid"/>
              <a:miter/>
            </a:ln>
          </p:spPr>
          <p:txBody>
            <a:bodyPr rtlCol="0" anchor="ctr"/>
            <a:lstStyle/>
            <a:p>
              <a:endParaRPr lang="en-IN"/>
            </a:p>
          </p:txBody>
        </p:sp>
      </p:grpSp>
      <p:sp>
        <p:nvSpPr>
          <p:cNvPr id="30" name="TextBox 29"/>
          <p:cNvSpPr txBox="1"/>
          <p:nvPr/>
        </p:nvSpPr>
        <p:spPr>
          <a:xfrm>
            <a:off x="3609799" y="179"/>
            <a:ext cx="4981575" cy="829945"/>
          </a:xfrm>
          <a:prstGeom prst="rect">
            <a:avLst/>
          </a:prstGeom>
          <a:noFill/>
        </p:spPr>
        <p:txBody>
          <a:bodyPr wrap="none" rtlCol="0">
            <a:spAutoFit/>
          </a:bodyPr>
          <a:lstStyle/>
          <a:p>
            <a:r>
              <a:rPr lang="en-US" altLang="en-IN" sz="4800" dirty="0">
                <a:solidFill>
                  <a:schemeClr val="bg1"/>
                </a:solidFill>
                <a:latin typeface="Fira Sans Medium" panose="020B0603050000020004" pitchFamily="34" charset="0"/>
              </a:rPr>
              <a:t>CƠ SỞ LÝ THUYẾT</a:t>
            </a:r>
            <a:endParaRPr lang="en-US" altLang="en-IN" sz="4800" dirty="0">
              <a:solidFill>
                <a:schemeClr val="bg1"/>
              </a:solidFill>
              <a:latin typeface="Fira Sans Medium" panose="020B0603050000020004" pitchFamily="34" charset="0"/>
            </a:endParaRPr>
          </a:p>
        </p:txBody>
      </p:sp>
      <p:sp>
        <p:nvSpPr>
          <p:cNvPr id="3" name="TextBox 29"/>
          <p:cNvSpPr txBox="1"/>
          <p:nvPr/>
        </p:nvSpPr>
        <p:spPr>
          <a:xfrm>
            <a:off x="886919" y="3816529"/>
            <a:ext cx="10427970" cy="768350"/>
          </a:xfrm>
          <a:prstGeom prst="rect">
            <a:avLst/>
          </a:prstGeom>
          <a:noFill/>
        </p:spPr>
        <p:txBody>
          <a:bodyPr wrap="none" rtlCol="0">
            <a:spAutoFit/>
          </a:bodyPr>
          <a:p>
            <a:r>
              <a:rPr lang="en-US" altLang="en-IN" sz="4400" dirty="0">
                <a:solidFill>
                  <a:schemeClr val="tx1"/>
                </a:solidFill>
                <a:latin typeface="Fira Sans Medium" panose="020B0603050000020004" pitchFamily="34" charset="0"/>
              </a:rPr>
              <a:t>4. TỔ CHỨC DỮ LIỆU TRONG APACHE HIVE</a:t>
            </a:r>
            <a:endParaRPr lang="en-US" altLang="en-IN" sz="4400" dirty="0">
              <a:solidFill>
                <a:schemeClr val="tx1"/>
              </a:solidFill>
              <a:latin typeface="Fira Sans Medium" panose="020B06030500000200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p:cNvSpPr/>
          <p:nvPr/>
        </p:nvSpPr>
        <p:spPr>
          <a:xfrm rot="6175423">
            <a:off x="10443342" y="4582071"/>
            <a:ext cx="2469060" cy="3599358"/>
          </a:xfrm>
          <a:custGeom>
            <a:avLst/>
            <a:gdLst>
              <a:gd name="connsiteX0" fmla="*/ 550 w 3991493"/>
              <a:gd name="connsiteY0" fmla="*/ 1642332 h 4835022"/>
              <a:gd name="connsiteX1" fmla="*/ 765521 w 3991493"/>
              <a:gd name="connsiteY1" fmla="*/ 580588 h 4835022"/>
              <a:gd name="connsiteX2" fmla="*/ 2083026 w 3991493"/>
              <a:gd name="connsiteY2" fmla="*/ 100048 h 4835022"/>
              <a:gd name="connsiteX3" fmla="*/ 2715245 w 3991493"/>
              <a:gd name="connsiteY3" fmla="*/ 1509749 h 4835022"/>
              <a:gd name="connsiteX4" fmla="*/ 2721227 w 3991493"/>
              <a:gd name="connsiteY4" fmla="*/ 1521384 h 4835022"/>
              <a:gd name="connsiteX5" fmla="*/ 3318393 w 3991493"/>
              <a:gd name="connsiteY5" fmla="*/ 1521384 h 4835022"/>
              <a:gd name="connsiteX6" fmla="*/ 3929986 w 3991493"/>
              <a:gd name="connsiteY6" fmla="*/ 1521384 h 4835022"/>
              <a:gd name="connsiteX7" fmla="*/ 3991493 w 3991493"/>
              <a:gd name="connsiteY7" fmla="*/ 1521384 h 4835022"/>
              <a:gd name="connsiteX8" fmla="*/ 3991493 w 3991493"/>
              <a:gd name="connsiteY8" fmla="*/ 4315384 h 4835022"/>
              <a:gd name="connsiteX9" fmla="*/ 3598980 w 3991493"/>
              <a:gd name="connsiteY9" fmla="*/ 4315384 h 4835022"/>
              <a:gd name="connsiteX10" fmla="*/ 3619976 w 3991493"/>
              <a:gd name="connsiteY10" fmla="*/ 4405771 h 4835022"/>
              <a:gd name="connsiteX11" fmla="*/ 3664689 w 3991493"/>
              <a:gd name="connsiteY11" fmla="*/ 4832151 h 4835022"/>
              <a:gd name="connsiteX12" fmla="*/ 2683777 w 3991493"/>
              <a:gd name="connsiteY12" fmla="*/ 3360765 h 4835022"/>
              <a:gd name="connsiteX13" fmla="*/ 1889482 w 3991493"/>
              <a:gd name="connsiteY13" fmla="*/ 2464207 h 4835022"/>
              <a:gd name="connsiteX14" fmla="*/ 81357 w 3991493"/>
              <a:gd name="connsiteY14" fmla="*/ 1843552 h 4835022"/>
              <a:gd name="connsiteX15" fmla="*/ 550 w 3991493"/>
              <a:gd name="connsiteY15" fmla="*/ 1642332 h 483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91493" h="4835022">
                <a:moveTo>
                  <a:pt x="550" y="1642332"/>
                </a:moveTo>
                <a:cubicBezTo>
                  <a:pt x="-16569" y="1328474"/>
                  <a:pt x="368015" y="925398"/>
                  <a:pt x="765521" y="580588"/>
                </a:cubicBezTo>
                <a:cubicBezTo>
                  <a:pt x="1255823" y="160176"/>
                  <a:pt x="1760838" y="-174916"/>
                  <a:pt x="2083026" y="100048"/>
                </a:cubicBezTo>
                <a:cubicBezTo>
                  <a:pt x="2362548" y="345008"/>
                  <a:pt x="2499183" y="1057820"/>
                  <a:pt x="2715245" y="1509749"/>
                </a:cubicBezTo>
                <a:lnTo>
                  <a:pt x="2721227" y="1521384"/>
                </a:lnTo>
                <a:lnTo>
                  <a:pt x="3318393" y="1521384"/>
                </a:lnTo>
                <a:lnTo>
                  <a:pt x="3929986" y="1521384"/>
                </a:lnTo>
                <a:lnTo>
                  <a:pt x="3991493" y="1521384"/>
                </a:lnTo>
                <a:lnTo>
                  <a:pt x="3991493" y="4315384"/>
                </a:lnTo>
                <a:lnTo>
                  <a:pt x="3598980" y="4315384"/>
                </a:lnTo>
                <a:lnTo>
                  <a:pt x="3619976" y="4405771"/>
                </a:lnTo>
                <a:cubicBezTo>
                  <a:pt x="3673465" y="4641116"/>
                  <a:pt x="3702837" y="4809178"/>
                  <a:pt x="3664689" y="4832151"/>
                </a:cubicBezTo>
                <a:cubicBezTo>
                  <a:pt x="3559158" y="4894433"/>
                  <a:pt x="2974535" y="3928939"/>
                  <a:pt x="2683777" y="3360765"/>
                </a:cubicBezTo>
                <a:cubicBezTo>
                  <a:pt x="2393020" y="2792591"/>
                  <a:pt x="2399927" y="2620719"/>
                  <a:pt x="1889482" y="2464207"/>
                </a:cubicBezTo>
                <a:cubicBezTo>
                  <a:pt x="1380096" y="2311659"/>
                  <a:pt x="356095" y="2169487"/>
                  <a:pt x="81357" y="1843552"/>
                </a:cubicBezTo>
                <a:cubicBezTo>
                  <a:pt x="29844" y="1782438"/>
                  <a:pt x="4501" y="1714761"/>
                  <a:pt x="550" y="1642332"/>
                </a:cubicBezTo>
                <a:close/>
              </a:path>
            </a:pathLst>
          </a:cu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88" name="TextBox 87"/>
          <p:cNvSpPr txBox="1"/>
          <p:nvPr/>
        </p:nvSpPr>
        <p:spPr>
          <a:xfrm>
            <a:off x="597293" y="275962"/>
            <a:ext cx="10427970" cy="768350"/>
          </a:xfrm>
          <a:prstGeom prst="rect">
            <a:avLst/>
          </a:prstGeom>
          <a:noFill/>
        </p:spPr>
        <p:txBody>
          <a:bodyPr wrap="none" rtlCol="0">
            <a:spAutoFit/>
          </a:bodyPr>
          <a:p>
            <a:r>
              <a:rPr lang="en-US" altLang="en-IN" sz="4400" dirty="0">
                <a:latin typeface="Fira Sans Medium" panose="020B0603050000020004" pitchFamily="34" charset="0"/>
              </a:rPr>
              <a:t>4. TỔ CHỨC DỮ LIỆU TRONG APACHE HIVE</a:t>
            </a:r>
            <a:endParaRPr lang="en-US" altLang="en-IN" sz="4400" dirty="0">
              <a:latin typeface="Fira Sans Medium" panose="020B0603050000020004" pitchFamily="34" charset="0"/>
            </a:endParaRPr>
          </a:p>
        </p:txBody>
      </p:sp>
      <p:pic>
        <p:nvPicPr>
          <p:cNvPr id="26" name="Picture 26" descr="Apache Hive Data models"/>
          <p:cNvPicPr>
            <a:picLocks noChangeAspect="1" noChangeArrowheads="1"/>
          </p:cNvPicPr>
          <p:nvPr>
            <p:ph type="pic" sz="quarter" idx="10"/>
          </p:nvPr>
        </p:nvPicPr>
        <p:blipFill>
          <a:blip r:embed="rId1">
            <a:extLst>
              <a:ext uri="{28A0092B-C50C-407E-A947-70E740481C1C}">
                <a14:useLocalDpi xmlns:a14="http://schemas.microsoft.com/office/drawing/2010/main" val="0"/>
              </a:ext>
            </a:extLst>
          </a:blip>
          <a:srcRect/>
          <a:stretch>
            <a:fillRect/>
          </a:stretch>
        </p:blipFill>
        <p:spPr>
          <a:xfrm>
            <a:off x="6036945" y="2143125"/>
            <a:ext cx="5695315" cy="2981960"/>
          </a:xfrm>
          <a:prstGeom prst="rect">
            <a:avLst/>
          </a:prstGeom>
          <a:noFill/>
          <a:ln>
            <a:noFill/>
          </a:ln>
        </p:spPr>
      </p:pic>
      <p:sp>
        <p:nvSpPr>
          <p:cNvPr id="15" name="Text Box 14"/>
          <p:cNvSpPr txBox="1"/>
          <p:nvPr/>
        </p:nvSpPr>
        <p:spPr>
          <a:xfrm>
            <a:off x="597535" y="1433830"/>
            <a:ext cx="5142865" cy="4399915"/>
          </a:xfrm>
          <a:prstGeom prst="rect">
            <a:avLst/>
          </a:prstGeom>
          <a:noFill/>
          <a:ln w="9525">
            <a:noFill/>
          </a:ln>
        </p:spPr>
        <p:txBody>
          <a:bodyPr wrap="square">
            <a:spAutoFit/>
          </a:bodyPr>
          <a:p>
            <a:pPr indent="0"/>
            <a:r>
              <a:rPr lang="en-US" sz="2800" b="0">
                <a:latin typeface="Calibri" panose="020F0502020204030204" charset="0"/>
                <a:cs typeface="Calibri" panose="020F0502020204030204" charset="0"/>
              </a:rPr>
              <a:t>Dữ liệu trong Hive được tổ chức thành các kiểu sau:</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Databases</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Tables:  Hive có 2 kiểu table đó là: Managed Table và External tables.</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Partions, Ví dụ: /warehouse/web_log/date=”01-01-2014″</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Buckets</a:t>
            </a:r>
            <a:endParaRPr lang="en-US" sz="2800" b="0">
              <a:latin typeface="Calibri" panose="020F0502020204030204" charset="0"/>
              <a:cs typeface="Calibri" panose="020F050202020403020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Oval 15"/>
          <p:cNvSpPr/>
          <p:nvPr/>
        </p:nvSpPr>
        <p:spPr>
          <a:xfrm>
            <a:off x="-266700" y="-3262994"/>
            <a:ext cx="12725400" cy="5687787"/>
          </a:xfrm>
          <a:prstGeom prst="ellipse">
            <a:avLst/>
          </a:pr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14"/>
          <p:cNvGrpSpPr/>
          <p:nvPr/>
        </p:nvGrpSpPr>
        <p:grpSpPr>
          <a:xfrm>
            <a:off x="939830" y="1031216"/>
            <a:ext cx="10312340" cy="1826284"/>
            <a:chOff x="3311855" y="3736152"/>
            <a:chExt cx="4123771" cy="928902"/>
          </a:xfrm>
          <a:solidFill>
            <a:srgbClr val="FF9900"/>
          </a:solidFill>
        </p:grpSpPr>
        <p:sp>
          <p:nvSpPr>
            <p:cNvPr id="7" name="Freeform: Shape 6"/>
            <p:cNvSpPr/>
            <p:nvPr/>
          </p:nvSpPr>
          <p:spPr>
            <a:xfrm>
              <a:off x="3311855" y="3817376"/>
              <a:ext cx="3760826" cy="847678"/>
            </a:xfrm>
            <a:custGeom>
              <a:avLst/>
              <a:gdLst>
                <a:gd name="connsiteX0" fmla="*/ 4569032 w 4609853"/>
                <a:gd name="connsiteY0" fmla="*/ 413392 h 1039050"/>
                <a:gd name="connsiteX1" fmla="*/ 2522490 w 4609853"/>
                <a:gd name="connsiteY1" fmla="*/ 1039051 h 1039050"/>
                <a:gd name="connsiteX2" fmla="*/ 22339 w 4609853"/>
                <a:gd name="connsiteY2" fmla="*/ 85017 h 1039050"/>
                <a:gd name="connsiteX3" fmla="*/ 79146 w 4609853"/>
                <a:gd name="connsiteY3" fmla="*/ 10798 h 1039050"/>
                <a:gd name="connsiteX4" fmla="*/ 2580535 w 4609853"/>
                <a:gd name="connsiteY4" fmla="*/ 674186 h 1039050"/>
                <a:gd name="connsiteX5" fmla="*/ 4488602 w 4609853"/>
                <a:gd name="connsiteY5" fmla="*/ 284033 h 1039050"/>
                <a:gd name="connsiteX6" fmla="*/ 4569032 w 4609853"/>
                <a:gd name="connsiteY6" fmla="*/ 413392 h 103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9853" h="1039050">
                  <a:moveTo>
                    <a:pt x="4569032" y="413392"/>
                  </a:moveTo>
                  <a:cubicBezTo>
                    <a:pt x="4015524" y="821376"/>
                    <a:pt x="3213233" y="1039051"/>
                    <a:pt x="2522490" y="1039051"/>
                  </a:cubicBezTo>
                  <a:cubicBezTo>
                    <a:pt x="1553940" y="1039051"/>
                    <a:pt x="682003" y="680825"/>
                    <a:pt x="22339" y="85017"/>
                  </a:cubicBezTo>
                  <a:cubicBezTo>
                    <a:pt x="-29486" y="38164"/>
                    <a:pt x="16958" y="-25682"/>
                    <a:pt x="79146" y="10798"/>
                  </a:cubicBezTo>
                  <a:cubicBezTo>
                    <a:pt x="791045" y="425003"/>
                    <a:pt x="1671279" y="674186"/>
                    <a:pt x="2580535" y="674186"/>
                  </a:cubicBezTo>
                  <a:cubicBezTo>
                    <a:pt x="3193755" y="674186"/>
                    <a:pt x="3868334" y="547313"/>
                    <a:pt x="4488602" y="284033"/>
                  </a:cubicBezTo>
                  <a:cubicBezTo>
                    <a:pt x="4582300" y="244228"/>
                    <a:pt x="4660662" y="345393"/>
                    <a:pt x="4569032" y="413392"/>
                  </a:cubicBezTo>
                </a:path>
              </a:pathLst>
            </a:custGeom>
            <a:grpFill/>
            <a:ln w="9525" cap="flat">
              <a:noFill/>
              <a:prstDash val="solid"/>
              <a:miter/>
            </a:ln>
          </p:spPr>
          <p:txBody>
            <a:bodyPr rtlCol="0" anchor="ctr"/>
            <a:lstStyle/>
            <a:p>
              <a:endParaRPr lang="en-IN"/>
            </a:p>
          </p:txBody>
        </p:sp>
        <p:sp>
          <p:nvSpPr>
            <p:cNvPr id="8" name="Freeform: Shape 7"/>
            <p:cNvSpPr/>
            <p:nvPr/>
          </p:nvSpPr>
          <p:spPr>
            <a:xfrm>
              <a:off x="6662590" y="3736152"/>
              <a:ext cx="773036" cy="761368"/>
            </a:xfrm>
            <a:custGeom>
              <a:avLst/>
              <a:gdLst>
                <a:gd name="connsiteX0" fmla="*/ 691963 w 947553"/>
                <a:gd name="connsiteY0" fmla="*/ 249669 h 933254"/>
                <a:gd name="connsiteX1" fmla="*/ 45996 w 947553"/>
                <a:gd name="connsiteY1" fmla="*/ 228114 h 933254"/>
                <a:gd name="connsiteX2" fmla="*/ 32309 w 947553"/>
                <a:gd name="connsiteY2" fmla="*/ 153476 h 933254"/>
                <a:gd name="connsiteX3" fmla="*/ 928297 w 947553"/>
                <a:gd name="connsiteY3" fmla="*/ 69723 h 933254"/>
                <a:gd name="connsiteX4" fmla="*/ 615258 w 947553"/>
                <a:gd name="connsiteY4" fmla="*/ 913476 h 933254"/>
                <a:gd name="connsiteX5" fmla="*/ 546430 w 947553"/>
                <a:gd name="connsiteY5" fmla="*/ 880719 h 933254"/>
                <a:gd name="connsiteX6" fmla="*/ 691963 w 947553"/>
                <a:gd name="connsiteY6" fmla="*/ 249669 h 93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7553" h="933254">
                  <a:moveTo>
                    <a:pt x="691963" y="249669"/>
                  </a:moveTo>
                  <a:cubicBezTo>
                    <a:pt x="621477" y="159286"/>
                    <a:pt x="224275" y="206968"/>
                    <a:pt x="45996" y="228114"/>
                  </a:cubicBezTo>
                  <a:cubicBezTo>
                    <a:pt x="-8325" y="234743"/>
                    <a:pt x="-16612" y="187480"/>
                    <a:pt x="32309" y="153476"/>
                  </a:cubicBezTo>
                  <a:cubicBezTo>
                    <a:pt x="348663" y="-69171"/>
                    <a:pt x="867765" y="-4906"/>
                    <a:pt x="928297" y="69723"/>
                  </a:cubicBezTo>
                  <a:cubicBezTo>
                    <a:pt x="988828" y="144770"/>
                    <a:pt x="912543" y="665111"/>
                    <a:pt x="615258" y="913476"/>
                  </a:cubicBezTo>
                  <a:cubicBezTo>
                    <a:pt x="569652" y="951614"/>
                    <a:pt x="526123" y="931297"/>
                    <a:pt x="546430" y="880719"/>
                  </a:cubicBezTo>
                  <a:cubicBezTo>
                    <a:pt x="613191" y="714041"/>
                    <a:pt x="762866" y="340471"/>
                    <a:pt x="691963" y="249669"/>
                  </a:cubicBezTo>
                </a:path>
              </a:pathLst>
            </a:custGeom>
            <a:grpFill/>
            <a:ln w="9525" cap="flat">
              <a:noFill/>
              <a:prstDash val="solid"/>
              <a:miter/>
            </a:ln>
          </p:spPr>
          <p:txBody>
            <a:bodyPr rtlCol="0" anchor="ctr"/>
            <a:lstStyle/>
            <a:p>
              <a:endParaRPr lang="en-IN"/>
            </a:p>
          </p:txBody>
        </p:sp>
      </p:grpSp>
      <p:sp>
        <p:nvSpPr>
          <p:cNvPr id="30" name="TextBox 29"/>
          <p:cNvSpPr txBox="1"/>
          <p:nvPr/>
        </p:nvSpPr>
        <p:spPr>
          <a:xfrm>
            <a:off x="3609799" y="179"/>
            <a:ext cx="4981575" cy="829945"/>
          </a:xfrm>
          <a:prstGeom prst="rect">
            <a:avLst/>
          </a:prstGeom>
          <a:noFill/>
        </p:spPr>
        <p:txBody>
          <a:bodyPr wrap="none" rtlCol="0">
            <a:spAutoFit/>
          </a:bodyPr>
          <a:lstStyle/>
          <a:p>
            <a:r>
              <a:rPr lang="en-US" altLang="en-IN" sz="4800" dirty="0">
                <a:solidFill>
                  <a:schemeClr val="bg1"/>
                </a:solidFill>
                <a:latin typeface="Fira Sans Medium" panose="020B0603050000020004" pitchFamily="34" charset="0"/>
              </a:rPr>
              <a:t>CƠ SỞ LÝ THUYẾT</a:t>
            </a:r>
            <a:endParaRPr lang="en-US" altLang="en-IN" sz="4800" dirty="0">
              <a:solidFill>
                <a:schemeClr val="bg1"/>
              </a:solidFill>
              <a:latin typeface="Fira Sans Medium" panose="020B0603050000020004" pitchFamily="34" charset="0"/>
            </a:endParaRPr>
          </a:p>
        </p:txBody>
      </p:sp>
      <p:sp>
        <p:nvSpPr>
          <p:cNvPr id="3" name="TextBox 29"/>
          <p:cNvSpPr txBox="1"/>
          <p:nvPr/>
        </p:nvSpPr>
        <p:spPr>
          <a:xfrm>
            <a:off x="886919" y="3816529"/>
            <a:ext cx="10455910" cy="768350"/>
          </a:xfrm>
          <a:prstGeom prst="rect">
            <a:avLst/>
          </a:prstGeom>
          <a:noFill/>
        </p:spPr>
        <p:txBody>
          <a:bodyPr wrap="none" rtlCol="0">
            <a:spAutoFit/>
          </a:bodyPr>
          <a:p>
            <a:r>
              <a:rPr lang="en-US" altLang="en-IN" sz="4400" dirty="0">
                <a:solidFill>
                  <a:schemeClr val="tx1"/>
                </a:solidFill>
                <a:latin typeface="Fira Sans Medium" panose="020B0603050000020004" pitchFamily="34" charset="0"/>
              </a:rPr>
              <a:t>5. CÁC KIỂU DỮ LIỆU TRONG APACHE HIVE</a:t>
            </a:r>
            <a:endParaRPr lang="en-US" altLang="en-IN" sz="4400" dirty="0">
              <a:solidFill>
                <a:schemeClr val="tx1"/>
              </a:solidFill>
              <a:latin typeface="Fira Sans Medium" panose="020B06030500000200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p:cNvSpPr/>
          <p:nvPr/>
        </p:nvSpPr>
        <p:spPr>
          <a:xfrm rot="6175423">
            <a:off x="10443342" y="4582071"/>
            <a:ext cx="2469060" cy="3599358"/>
          </a:xfrm>
          <a:custGeom>
            <a:avLst/>
            <a:gdLst>
              <a:gd name="connsiteX0" fmla="*/ 550 w 3991493"/>
              <a:gd name="connsiteY0" fmla="*/ 1642332 h 4835022"/>
              <a:gd name="connsiteX1" fmla="*/ 765521 w 3991493"/>
              <a:gd name="connsiteY1" fmla="*/ 580588 h 4835022"/>
              <a:gd name="connsiteX2" fmla="*/ 2083026 w 3991493"/>
              <a:gd name="connsiteY2" fmla="*/ 100048 h 4835022"/>
              <a:gd name="connsiteX3" fmla="*/ 2715245 w 3991493"/>
              <a:gd name="connsiteY3" fmla="*/ 1509749 h 4835022"/>
              <a:gd name="connsiteX4" fmla="*/ 2721227 w 3991493"/>
              <a:gd name="connsiteY4" fmla="*/ 1521384 h 4835022"/>
              <a:gd name="connsiteX5" fmla="*/ 3318393 w 3991493"/>
              <a:gd name="connsiteY5" fmla="*/ 1521384 h 4835022"/>
              <a:gd name="connsiteX6" fmla="*/ 3929986 w 3991493"/>
              <a:gd name="connsiteY6" fmla="*/ 1521384 h 4835022"/>
              <a:gd name="connsiteX7" fmla="*/ 3991493 w 3991493"/>
              <a:gd name="connsiteY7" fmla="*/ 1521384 h 4835022"/>
              <a:gd name="connsiteX8" fmla="*/ 3991493 w 3991493"/>
              <a:gd name="connsiteY8" fmla="*/ 4315384 h 4835022"/>
              <a:gd name="connsiteX9" fmla="*/ 3598980 w 3991493"/>
              <a:gd name="connsiteY9" fmla="*/ 4315384 h 4835022"/>
              <a:gd name="connsiteX10" fmla="*/ 3619976 w 3991493"/>
              <a:gd name="connsiteY10" fmla="*/ 4405771 h 4835022"/>
              <a:gd name="connsiteX11" fmla="*/ 3664689 w 3991493"/>
              <a:gd name="connsiteY11" fmla="*/ 4832151 h 4835022"/>
              <a:gd name="connsiteX12" fmla="*/ 2683777 w 3991493"/>
              <a:gd name="connsiteY12" fmla="*/ 3360765 h 4835022"/>
              <a:gd name="connsiteX13" fmla="*/ 1889482 w 3991493"/>
              <a:gd name="connsiteY13" fmla="*/ 2464207 h 4835022"/>
              <a:gd name="connsiteX14" fmla="*/ 81357 w 3991493"/>
              <a:gd name="connsiteY14" fmla="*/ 1843552 h 4835022"/>
              <a:gd name="connsiteX15" fmla="*/ 550 w 3991493"/>
              <a:gd name="connsiteY15" fmla="*/ 1642332 h 483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91493" h="4835022">
                <a:moveTo>
                  <a:pt x="550" y="1642332"/>
                </a:moveTo>
                <a:cubicBezTo>
                  <a:pt x="-16569" y="1328474"/>
                  <a:pt x="368015" y="925398"/>
                  <a:pt x="765521" y="580588"/>
                </a:cubicBezTo>
                <a:cubicBezTo>
                  <a:pt x="1255823" y="160176"/>
                  <a:pt x="1760838" y="-174916"/>
                  <a:pt x="2083026" y="100048"/>
                </a:cubicBezTo>
                <a:cubicBezTo>
                  <a:pt x="2362548" y="345008"/>
                  <a:pt x="2499183" y="1057820"/>
                  <a:pt x="2715245" y="1509749"/>
                </a:cubicBezTo>
                <a:lnTo>
                  <a:pt x="2721227" y="1521384"/>
                </a:lnTo>
                <a:lnTo>
                  <a:pt x="3318393" y="1521384"/>
                </a:lnTo>
                <a:lnTo>
                  <a:pt x="3929986" y="1521384"/>
                </a:lnTo>
                <a:lnTo>
                  <a:pt x="3991493" y="1521384"/>
                </a:lnTo>
                <a:lnTo>
                  <a:pt x="3991493" y="4315384"/>
                </a:lnTo>
                <a:lnTo>
                  <a:pt x="3598980" y="4315384"/>
                </a:lnTo>
                <a:lnTo>
                  <a:pt x="3619976" y="4405771"/>
                </a:lnTo>
                <a:cubicBezTo>
                  <a:pt x="3673465" y="4641116"/>
                  <a:pt x="3702837" y="4809178"/>
                  <a:pt x="3664689" y="4832151"/>
                </a:cubicBezTo>
                <a:cubicBezTo>
                  <a:pt x="3559158" y="4894433"/>
                  <a:pt x="2974535" y="3928939"/>
                  <a:pt x="2683777" y="3360765"/>
                </a:cubicBezTo>
                <a:cubicBezTo>
                  <a:pt x="2393020" y="2792591"/>
                  <a:pt x="2399927" y="2620719"/>
                  <a:pt x="1889482" y="2464207"/>
                </a:cubicBezTo>
                <a:cubicBezTo>
                  <a:pt x="1380096" y="2311659"/>
                  <a:pt x="356095" y="2169487"/>
                  <a:pt x="81357" y="1843552"/>
                </a:cubicBezTo>
                <a:cubicBezTo>
                  <a:pt x="29844" y="1782438"/>
                  <a:pt x="4501" y="1714761"/>
                  <a:pt x="550" y="1642332"/>
                </a:cubicBezTo>
                <a:close/>
              </a:path>
            </a:pathLst>
          </a:cu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88" name="TextBox 87"/>
          <p:cNvSpPr txBox="1"/>
          <p:nvPr/>
        </p:nvSpPr>
        <p:spPr>
          <a:xfrm>
            <a:off x="597293" y="275962"/>
            <a:ext cx="10455910" cy="768350"/>
          </a:xfrm>
          <a:prstGeom prst="rect">
            <a:avLst/>
          </a:prstGeom>
          <a:noFill/>
        </p:spPr>
        <p:txBody>
          <a:bodyPr wrap="none" rtlCol="0">
            <a:spAutoFit/>
          </a:bodyPr>
          <a:p>
            <a:r>
              <a:rPr lang="en-US" altLang="en-IN" sz="4400" dirty="0">
                <a:latin typeface="Fira Sans Medium" panose="020B0603050000020004" pitchFamily="34" charset="0"/>
              </a:rPr>
              <a:t>5. CÁC KIỂU DỮ LIỆU TRONG APACHE HIVE</a:t>
            </a:r>
            <a:endParaRPr lang="en-US" altLang="en-IN" sz="4400" dirty="0">
              <a:latin typeface="Fira Sans Medium" panose="020B0603050000020004" pitchFamily="34" charset="0"/>
            </a:endParaRPr>
          </a:p>
        </p:txBody>
      </p:sp>
      <p:sp>
        <p:nvSpPr>
          <p:cNvPr id="100" name="Text Box 99"/>
          <p:cNvSpPr txBox="1"/>
          <p:nvPr/>
        </p:nvSpPr>
        <p:spPr>
          <a:xfrm>
            <a:off x="597535" y="1386840"/>
            <a:ext cx="10854690" cy="3969385"/>
          </a:xfrm>
          <a:prstGeom prst="rect">
            <a:avLst/>
          </a:prstGeom>
          <a:noFill/>
          <a:ln w="9525">
            <a:noFill/>
          </a:ln>
        </p:spPr>
        <p:txBody>
          <a:bodyPr wrap="square">
            <a:spAutoFit/>
          </a:bodyPr>
          <a:p>
            <a:pPr indent="0"/>
            <a:r>
              <a:rPr lang="en-US" sz="2800" b="1">
                <a:latin typeface="Calibri" panose="020F0502020204030204" charset="0"/>
                <a:cs typeface="Calibri" panose="020F0502020204030204" charset="0"/>
              </a:rPr>
              <a:t>- Kiểu dữ liệu nguyên thủy</a:t>
            </a:r>
            <a:r>
              <a:rPr lang="en-US" sz="2800" b="0">
                <a:latin typeface="Calibri" panose="020F0502020204030204" charset="0"/>
                <a:cs typeface="Calibri" panose="020F0502020204030204" charset="0"/>
              </a:rPr>
              <a:t>: Mỗi columns có 1 kiểu dữ liệu cố định. Các kiểu dữ liệu nguyên thủy sau sẽ được hỗ trợ đối với Hive:</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 Integers: TINYINT (1 byte), SMALLINT (2 byte), INT (4 byte), oBIGINT (8 byte)</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 Boolean type: oBOOLEAN (TRUE/ FALSE)</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 Floating point numbers: FLOAT (single precision), DOUBLE (Double precision)</a:t>
            </a:r>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 String type: STRING (sequence of characters in a specified character set)</a:t>
            </a:r>
            <a:endParaRPr lang="en-US" sz="2800" b="0">
              <a:latin typeface="Calibri" panose="020F0502020204030204" charset="0"/>
              <a:cs typeface="Calibri" panose="020F050202020403020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p:cNvSpPr/>
          <p:nvPr/>
        </p:nvSpPr>
        <p:spPr>
          <a:xfrm rot="6175423">
            <a:off x="10443342" y="4582071"/>
            <a:ext cx="2469060" cy="3599358"/>
          </a:xfrm>
          <a:custGeom>
            <a:avLst/>
            <a:gdLst>
              <a:gd name="connsiteX0" fmla="*/ 550 w 3991493"/>
              <a:gd name="connsiteY0" fmla="*/ 1642332 h 4835022"/>
              <a:gd name="connsiteX1" fmla="*/ 765521 w 3991493"/>
              <a:gd name="connsiteY1" fmla="*/ 580588 h 4835022"/>
              <a:gd name="connsiteX2" fmla="*/ 2083026 w 3991493"/>
              <a:gd name="connsiteY2" fmla="*/ 100048 h 4835022"/>
              <a:gd name="connsiteX3" fmla="*/ 2715245 w 3991493"/>
              <a:gd name="connsiteY3" fmla="*/ 1509749 h 4835022"/>
              <a:gd name="connsiteX4" fmla="*/ 2721227 w 3991493"/>
              <a:gd name="connsiteY4" fmla="*/ 1521384 h 4835022"/>
              <a:gd name="connsiteX5" fmla="*/ 3318393 w 3991493"/>
              <a:gd name="connsiteY5" fmla="*/ 1521384 h 4835022"/>
              <a:gd name="connsiteX6" fmla="*/ 3929986 w 3991493"/>
              <a:gd name="connsiteY6" fmla="*/ 1521384 h 4835022"/>
              <a:gd name="connsiteX7" fmla="*/ 3991493 w 3991493"/>
              <a:gd name="connsiteY7" fmla="*/ 1521384 h 4835022"/>
              <a:gd name="connsiteX8" fmla="*/ 3991493 w 3991493"/>
              <a:gd name="connsiteY8" fmla="*/ 4315384 h 4835022"/>
              <a:gd name="connsiteX9" fmla="*/ 3598980 w 3991493"/>
              <a:gd name="connsiteY9" fmla="*/ 4315384 h 4835022"/>
              <a:gd name="connsiteX10" fmla="*/ 3619976 w 3991493"/>
              <a:gd name="connsiteY10" fmla="*/ 4405771 h 4835022"/>
              <a:gd name="connsiteX11" fmla="*/ 3664689 w 3991493"/>
              <a:gd name="connsiteY11" fmla="*/ 4832151 h 4835022"/>
              <a:gd name="connsiteX12" fmla="*/ 2683777 w 3991493"/>
              <a:gd name="connsiteY12" fmla="*/ 3360765 h 4835022"/>
              <a:gd name="connsiteX13" fmla="*/ 1889482 w 3991493"/>
              <a:gd name="connsiteY13" fmla="*/ 2464207 h 4835022"/>
              <a:gd name="connsiteX14" fmla="*/ 81357 w 3991493"/>
              <a:gd name="connsiteY14" fmla="*/ 1843552 h 4835022"/>
              <a:gd name="connsiteX15" fmla="*/ 550 w 3991493"/>
              <a:gd name="connsiteY15" fmla="*/ 1642332 h 483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91493" h="4835022">
                <a:moveTo>
                  <a:pt x="550" y="1642332"/>
                </a:moveTo>
                <a:cubicBezTo>
                  <a:pt x="-16569" y="1328474"/>
                  <a:pt x="368015" y="925398"/>
                  <a:pt x="765521" y="580588"/>
                </a:cubicBezTo>
                <a:cubicBezTo>
                  <a:pt x="1255823" y="160176"/>
                  <a:pt x="1760838" y="-174916"/>
                  <a:pt x="2083026" y="100048"/>
                </a:cubicBezTo>
                <a:cubicBezTo>
                  <a:pt x="2362548" y="345008"/>
                  <a:pt x="2499183" y="1057820"/>
                  <a:pt x="2715245" y="1509749"/>
                </a:cubicBezTo>
                <a:lnTo>
                  <a:pt x="2721227" y="1521384"/>
                </a:lnTo>
                <a:lnTo>
                  <a:pt x="3318393" y="1521384"/>
                </a:lnTo>
                <a:lnTo>
                  <a:pt x="3929986" y="1521384"/>
                </a:lnTo>
                <a:lnTo>
                  <a:pt x="3991493" y="1521384"/>
                </a:lnTo>
                <a:lnTo>
                  <a:pt x="3991493" y="4315384"/>
                </a:lnTo>
                <a:lnTo>
                  <a:pt x="3598980" y="4315384"/>
                </a:lnTo>
                <a:lnTo>
                  <a:pt x="3619976" y="4405771"/>
                </a:lnTo>
                <a:cubicBezTo>
                  <a:pt x="3673465" y="4641116"/>
                  <a:pt x="3702837" y="4809178"/>
                  <a:pt x="3664689" y="4832151"/>
                </a:cubicBezTo>
                <a:cubicBezTo>
                  <a:pt x="3559158" y="4894433"/>
                  <a:pt x="2974535" y="3928939"/>
                  <a:pt x="2683777" y="3360765"/>
                </a:cubicBezTo>
                <a:cubicBezTo>
                  <a:pt x="2393020" y="2792591"/>
                  <a:pt x="2399927" y="2620719"/>
                  <a:pt x="1889482" y="2464207"/>
                </a:cubicBezTo>
                <a:cubicBezTo>
                  <a:pt x="1380096" y="2311659"/>
                  <a:pt x="356095" y="2169487"/>
                  <a:pt x="81357" y="1843552"/>
                </a:cubicBezTo>
                <a:cubicBezTo>
                  <a:pt x="29844" y="1782438"/>
                  <a:pt x="4501" y="1714761"/>
                  <a:pt x="550" y="1642332"/>
                </a:cubicBezTo>
                <a:close/>
              </a:path>
            </a:pathLst>
          </a:cu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88" name="TextBox 87"/>
          <p:cNvSpPr txBox="1"/>
          <p:nvPr/>
        </p:nvSpPr>
        <p:spPr>
          <a:xfrm>
            <a:off x="597293" y="275962"/>
            <a:ext cx="10455910" cy="768350"/>
          </a:xfrm>
          <a:prstGeom prst="rect">
            <a:avLst/>
          </a:prstGeom>
          <a:noFill/>
        </p:spPr>
        <p:txBody>
          <a:bodyPr wrap="none" rtlCol="0">
            <a:spAutoFit/>
          </a:bodyPr>
          <a:p>
            <a:r>
              <a:rPr lang="en-US" altLang="en-IN" sz="4400" dirty="0">
                <a:latin typeface="Fira Sans Medium" panose="020B0603050000020004" pitchFamily="34" charset="0"/>
              </a:rPr>
              <a:t>5. CÁC KIỂU DỮ LIỆU TRONG APACHE HIVE</a:t>
            </a:r>
            <a:endParaRPr lang="en-US" altLang="en-IN" sz="4400" dirty="0">
              <a:latin typeface="Fira Sans Medium" panose="020B0603050000020004" pitchFamily="34" charset="0"/>
            </a:endParaRPr>
          </a:p>
        </p:txBody>
      </p:sp>
      <p:sp>
        <p:nvSpPr>
          <p:cNvPr id="100" name="Text Box 99"/>
          <p:cNvSpPr txBox="1"/>
          <p:nvPr/>
        </p:nvSpPr>
        <p:spPr>
          <a:xfrm>
            <a:off x="597535" y="1386840"/>
            <a:ext cx="10854690" cy="3969385"/>
          </a:xfrm>
          <a:prstGeom prst="rect">
            <a:avLst/>
          </a:prstGeom>
          <a:noFill/>
          <a:ln w="9525">
            <a:noFill/>
          </a:ln>
        </p:spPr>
        <p:txBody>
          <a:bodyPr wrap="square">
            <a:spAutoFit/>
          </a:bodyPr>
          <a:p>
            <a:pPr indent="0"/>
            <a:r>
              <a:rPr lang="en-US" sz="2800" b="1">
                <a:latin typeface="Calibri" panose="020F0502020204030204" charset="0"/>
                <a:cs typeface="Calibri" panose="020F0502020204030204" charset="0"/>
              </a:rPr>
              <a:t>- Các kiểu dữ liệu khác</a:t>
            </a:r>
            <a:r>
              <a:rPr lang="en-US" sz="2800">
                <a:latin typeface="Calibri" panose="020F0502020204030204" charset="0"/>
                <a:cs typeface="Calibri" panose="020F0502020204030204" charset="0"/>
              </a:rPr>
              <a:t>:</a:t>
            </a:r>
            <a:endParaRPr lang="en-US" sz="2800">
              <a:latin typeface="Calibri" panose="020F0502020204030204" charset="0"/>
              <a:cs typeface="Calibri" panose="020F0502020204030204" charset="0"/>
            </a:endParaRPr>
          </a:p>
          <a:p>
            <a:pPr indent="0"/>
            <a:r>
              <a:rPr lang="en-US" sz="2800">
                <a:latin typeface="Calibri" panose="020F0502020204030204" charset="0"/>
                <a:cs typeface="Calibri" panose="020F0502020204030204" charset="0"/>
              </a:rPr>
              <a:t>    +Structs: là kiểu dữ liệu mà mỗi phần tử bên trong đó có thể được truy cập thông qua việc sử dụng ký hiệu (.). Ví dụ, với kiểu dữ liệu STRUCT {a INT; b INT} ví dụ trường a của nó có thể truy cập thông qua c.a</a:t>
            </a:r>
            <a:endParaRPr lang="en-US" sz="2800">
              <a:latin typeface="Calibri" panose="020F0502020204030204" charset="0"/>
              <a:cs typeface="Calibri" panose="020F0502020204030204" charset="0"/>
            </a:endParaRPr>
          </a:p>
          <a:p>
            <a:pPr indent="0"/>
            <a:r>
              <a:rPr lang="en-US" sz="2800">
                <a:latin typeface="Calibri" panose="020F0502020204030204" charset="0"/>
                <a:cs typeface="Calibri" panose="020F0502020204030204" charset="0"/>
              </a:rPr>
              <a:t>    +Maps (key-value tuples): là kiểu dữ liệu mà các phần tử sẽ được truy cập thông qua ký hiệu [‘element name’]. Đối với map M thực hiện việc map dữ liệu đối với khóa ‘group’ -&gt; thì dữ liệu sẽ được sử dụng bởi trường M[‘group’]</a:t>
            </a:r>
            <a:endParaRPr lang="en-US" sz="2800">
              <a:latin typeface="Calibri" panose="020F0502020204030204" charset="0"/>
              <a:cs typeface="Calibri" panose="020F0502020204030204" charset="0"/>
            </a:endParaRPr>
          </a:p>
          <a:p>
            <a:pPr indent="0"/>
            <a:r>
              <a:rPr lang="en-US" sz="2800">
                <a:latin typeface="Calibri" panose="020F0502020204030204" charset="0"/>
                <a:cs typeface="Calibri" panose="020F0502020204030204" charset="0"/>
              </a:rPr>
              <a:t>    +Arrays (indexable lists): Kiểu mảng.</a:t>
            </a:r>
            <a:endParaRPr lang="en-US" sz="2800">
              <a:latin typeface="Calibri" panose="020F0502020204030204" charset="0"/>
              <a:cs typeface="Calibri" panose="020F050202020403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4" name="TextBox 43"/>
          <p:cNvSpPr txBox="1"/>
          <p:nvPr/>
        </p:nvSpPr>
        <p:spPr>
          <a:xfrm>
            <a:off x="619037" y="287512"/>
            <a:ext cx="6269990" cy="768350"/>
          </a:xfrm>
          <a:prstGeom prst="rect">
            <a:avLst/>
          </a:prstGeom>
          <a:noFill/>
        </p:spPr>
        <p:txBody>
          <a:bodyPr wrap="none" rtlCol="0">
            <a:spAutoFit/>
          </a:bodyPr>
          <a:p>
            <a:r>
              <a:rPr lang="en-US" altLang="en-IN" sz="4400" dirty="0">
                <a:latin typeface="Fira Sans Medium" panose="020B0603050000020004" pitchFamily="34" charset="0"/>
              </a:rPr>
              <a:t>DANH SÁCH THÀNH VIÊN</a:t>
            </a:r>
            <a:endParaRPr lang="en-US" altLang="en-IN" sz="4400" dirty="0">
              <a:latin typeface="Fira Sans Medium" panose="020B0603050000020004" pitchFamily="34" charset="0"/>
            </a:endParaRPr>
          </a:p>
        </p:txBody>
      </p:sp>
      <p:graphicFrame>
        <p:nvGraphicFramePr>
          <p:cNvPr id="3" name="Table 2"/>
          <p:cNvGraphicFramePr/>
          <p:nvPr/>
        </p:nvGraphicFramePr>
        <p:xfrm>
          <a:off x="1214755" y="2597150"/>
          <a:ext cx="9762490" cy="2227580"/>
        </p:xfrm>
        <a:graphic>
          <a:graphicData uri="http://schemas.openxmlformats.org/drawingml/2006/table">
            <a:tbl>
              <a:tblPr firstRow="1" bandRow="1">
                <a:tableStyleId>{5C22544A-7EE6-4342-B048-85BDC9FD1C3A}</a:tableStyleId>
              </a:tblPr>
              <a:tblGrid>
                <a:gridCol w="4881245"/>
                <a:gridCol w="4881245"/>
              </a:tblGrid>
              <a:tr h="556895">
                <a:tc>
                  <a:txBody>
                    <a:bodyPr/>
                    <a:p>
                      <a:pPr>
                        <a:buNone/>
                      </a:pPr>
                      <a:r>
                        <a:rPr lang="en-US" sz="2800"/>
                        <a:t>Họ và tên</a:t>
                      </a:r>
                      <a:endParaRPr lang="en-US" sz="2800"/>
                    </a:p>
                  </a:txBody>
                  <a:tcPr>
                    <a:solidFill>
                      <a:srgbClr val="FF9900"/>
                    </a:solidFill>
                  </a:tcPr>
                </a:tc>
                <a:tc>
                  <a:txBody>
                    <a:bodyPr/>
                    <a:p>
                      <a:pPr>
                        <a:buNone/>
                      </a:pPr>
                      <a:r>
                        <a:rPr lang="en-US" sz="2800"/>
                        <a:t>MSSV</a:t>
                      </a:r>
                      <a:endParaRPr lang="en-US" sz="2800"/>
                    </a:p>
                  </a:txBody>
                  <a:tcPr>
                    <a:solidFill>
                      <a:srgbClr val="FF9900"/>
                    </a:solidFill>
                  </a:tcPr>
                </a:tc>
              </a:tr>
              <a:tr h="556895">
                <a:tc>
                  <a:txBody>
                    <a:bodyPr/>
                    <a:p>
                      <a:pPr>
                        <a:buNone/>
                      </a:pPr>
                      <a:r>
                        <a:rPr lang="en-US" sz="2800">
                          <a:solidFill>
                            <a:schemeClr val="bg1"/>
                          </a:solidFill>
                        </a:rPr>
                        <a:t>Lê Khánh An</a:t>
                      </a:r>
                      <a:endParaRPr lang="en-US" sz="2800">
                        <a:solidFill>
                          <a:schemeClr val="bg1"/>
                        </a:solidFill>
                      </a:endParaRPr>
                    </a:p>
                  </a:txBody>
                  <a:tcPr>
                    <a:solidFill>
                      <a:srgbClr val="131921"/>
                    </a:solidFill>
                  </a:tcPr>
                </a:tc>
                <a:tc>
                  <a:txBody>
                    <a:bodyPr/>
                    <a:p>
                      <a:pPr>
                        <a:buNone/>
                      </a:pPr>
                      <a:r>
                        <a:rPr lang="en-US" sz="2800">
                          <a:solidFill>
                            <a:schemeClr val="bg1"/>
                          </a:solidFill>
                        </a:rPr>
                        <a:t>20119316</a:t>
                      </a:r>
                      <a:endParaRPr lang="en-US" sz="2800">
                        <a:solidFill>
                          <a:schemeClr val="bg1"/>
                        </a:solidFill>
                      </a:endParaRPr>
                    </a:p>
                  </a:txBody>
                  <a:tcPr>
                    <a:solidFill>
                      <a:srgbClr val="131921"/>
                    </a:solidFill>
                  </a:tcPr>
                </a:tc>
              </a:tr>
              <a:tr h="556895">
                <a:tc>
                  <a:txBody>
                    <a:bodyPr/>
                    <a:p>
                      <a:pPr>
                        <a:buNone/>
                      </a:pPr>
                      <a:r>
                        <a:rPr lang="en-US" sz="2800">
                          <a:solidFill>
                            <a:schemeClr val="bg1"/>
                          </a:solidFill>
                        </a:rPr>
                        <a:t>Lê Công Trình</a:t>
                      </a:r>
                      <a:endParaRPr lang="en-US" sz="2800">
                        <a:solidFill>
                          <a:schemeClr val="bg1"/>
                        </a:solidFill>
                      </a:endParaRPr>
                    </a:p>
                  </a:txBody>
                  <a:tcPr>
                    <a:solidFill>
                      <a:srgbClr val="232F3E"/>
                    </a:solidFill>
                  </a:tcPr>
                </a:tc>
                <a:tc>
                  <a:txBody>
                    <a:bodyPr/>
                    <a:p>
                      <a:pPr>
                        <a:buNone/>
                      </a:pPr>
                      <a:r>
                        <a:rPr lang="en-US" sz="2800">
                          <a:solidFill>
                            <a:schemeClr val="bg1"/>
                          </a:solidFill>
                        </a:rPr>
                        <a:t>20110408</a:t>
                      </a:r>
                      <a:endParaRPr lang="en-US" sz="2800">
                        <a:solidFill>
                          <a:schemeClr val="bg1"/>
                        </a:solidFill>
                      </a:endParaRPr>
                    </a:p>
                  </a:txBody>
                  <a:tcPr>
                    <a:solidFill>
                      <a:srgbClr val="232F3E"/>
                    </a:solidFill>
                  </a:tcPr>
                </a:tc>
              </a:tr>
              <a:tr h="556895">
                <a:tc>
                  <a:txBody>
                    <a:bodyPr/>
                    <a:p>
                      <a:pPr>
                        <a:buNone/>
                      </a:pPr>
                      <a:r>
                        <a:rPr lang="en-US" sz="2800">
                          <a:solidFill>
                            <a:schemeClr val="bg1"/>
                          </a:solidFill>
                        </a:rPr>
                        <a:t>Lưu Đặc Vũ</a:t>
                      </a:r>
                      <a:endParaRPr lang="en-US" sz="2800">
                        <a:solidFill>
                          <a:schemeClr val="bg1"/>
                        </a:solidFill>
                      </a:endParaRPr>
                    </a:p>
                  </a:txBody>
                  <a:tcPr>
                    <a:solidFill>
                      <a:srgbClr val="131921"/>
                    </a:solidFill>
                  </a:tcPr>
                </a:tc>
                <a:tc>
                  <a:txBody>
                    <a:bodyPr/>
                    <a:p>
                      <a:pPr>
                        <a:buNone/>
                      </a:pPr>
                      <a:r>
                        <a:rPr lang="en-US" sz="2800">
                          <a:solidFill>
                            <a:schemeClr val="bg1"/>
                          </a:solidFill>
                          <a:sym typeface="+mn-ea"/>
                        </a:rPr>
                        <a:t>20110044</a:t>
                      </a:r>
                      <a:endParaRPr lang="en-US" sz="2800">
                        <a:solidFill>
                          <a:schemeClr val="bg1"/>
                        </a:solidFill>
                        <a:sym typeface="+mn-ea"/>
                      </a:endParaRPr>
                    </a:p>
                  </a:txBody>
                  <a:tcPr>
                    <a:solidFill>
                      <a:srgbClr val="131921"/>
                    </a:solidFill>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Oval 15"/>
          <p:cNvSpPr/>
          <p:nvPr/>
        </p:nvSpPr>
        <p:spPr>
          <a:xfrm>
            <a:off x="-266700" y="-3262994"/>
            <a:ext cx="12725400" cy="5687787"/>
          </a:xfrm>
          <a:prstGeom prst="ellipse">
            <a:avLst/>
          </a:pr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14"/>
          <p:cNvGrpSpPr/>
          <p:nvPr/>
        </p:nvGrpSpPr>
        <p:grpSpPr>
          <a:xfrm>
            <a:off x="939830" y="1031216"/>
            <a:ext cx="10312340" cy="1826284"/>
            <a:chOff x="3311855" y="3736152"/>
            <a:chExt cx="4123771" cy="928902"/>
          </a:xfrm>
          <a:solidFill>
            <a:srgbClr val="FF9900"/>
          </a:solidFill>
        </p:grpSpPr>
        <p:sp>
          <p:nvSpPr>
            <p:cNvPr id="7" name="Freeform: Shape 6"/>
            <p:cNvSpPr/>
            <p:nvPr/>
          </p:nvSpPr>
          <p:spPr>
            <a:xfrm>
              <a:off x="3311855" y="3817376"/>
              <a:ext cx="3760826" cy="847678"/>
            </a:xfrm>
            <a:custGeom>
              <a:avLst/>
              <a:gdLst>
                <a:gd name="connsiteX0" fmla="*/ 4569032 w 4609853"/>
                <a:gd name="connsiteY0" fmla="*/ 413392 h 1039050"/>
                <a:gd name="connsiteX1" fmla="*/ 2522490 w 4609853"/>
                <a:gd name="connsiteY1" fmla="*/ 1039051 h 1039050"/>
                <a:gd name="connsiteX2" fmla="*/ 22339 w 4609853"/>
                <a:gd name="connsiteY2" fmla="*/ 85017 h 1039050"/>
                <a:gd name="connsiteX3" fmla="*/ 79146 w 4609853"/>
                <a:gd name="connsiteY3" fmla="*/ 10798 h 1039050"/>
                <a:gd name="connsiteX4" fmla="*/ 2580535 w 4609853"/>
                <a:gd name="connsiteY4" fmla="*/ 674186 h 1039050"/>
                <a:gd name="connsiteX5" fmla="*/ 4488602 w 4609853"/>
                <a:gd name="connsiteY5" fmla="*/ 284033 h 1039050"/>
                <a:gd name="connsiteX6" fmla="*/ 4569032 w 4609853"/>
                <a:gd name="connsiteY6" fmla="*/ 413392 h 103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9853" h="1039050">
                  <a:moveTo>
                    <a:pt x="4569032" y="413392"/>
                  </a:moveTo>
                  <a:cubicBezTo>
                    <a:pt x="4015524" y="821376"/>
                    <a:pt x="3213233" y="1039051"/>
                    <a:pt x="2522490" y="1039051"/>
                  </a:cubicBezTo>
                  <a:cubicBezTo>
                    <a:pt x="1553940" y="1039051"/>
                    <a:pt x="682003" y="680825"/>
                    <a:pt x="22339" y="85017"/>
                  </a:cubicBezTo>
                  <a:cubicBezTo>
                    <a:pt x="-29486" y="38164"/>
                    <a:pt x="16958" y="-25682"/>
                    <a:pt x="79146" y="10798"/>
                  </a:cubicBezTo>
                  <a:cubicBezTo>
                    <a:pt x="791045" y="425003"/>
                    <a:pt x="1671279" y="674186"/>
                    <a:pt x="2580535" y="674186"/>
                  </a:cubicBezTo>
                  <a:cubicBezTo>
                    <a:pt x="3193755" y="674186"/>
                    <a:pt x="3868334" y="547313"/>
                    <a:pt x="4488602" y="284033"/>
                  </a:cubicBezTo>
                  <a:cubicBezTo>
                    <a:pt x="4582300" y="244228"/>
                    <a:pt x="4660662" y="345393"/>
                    <a:pt x="4569032" y="413392"/>
                  </a:cubicBezTo>
                </a:path>
              </a:pathLst>
            </a:custGeom>
            <a:grpFill/>
            <a:ln w="9525" cap="flat">
              <a:noFill/>
              <a:prstDash val="solid"/>
              <a:miter/>
            </a:ln>
          </p:spPr>
          <p:txBody>
            <a:bodyPr rtlCol="0" anchor="ctr"/>
            <a:lstStyle/>
            <a:p>
              <a:endParaRPr lang="en-IN"/>
            </a:p>
          </p:txBody>
        </p:sp>
        <p:sp>
          <p:nvSpPr>
            <p:cNvPr id="8" name="Freeform: Shape 7"/>
            <p:cNvSpPr/>
            <p:nvPr/>
          </p:nvSpPr>
          <p:spPr>
            <a:xfrm>
              <a:off x="6662590" y="3736152"/>
              <a:ext cx="773036" cy="761368"/>
            </a:xfrm>
            <a:custGeom>
              <a:avLst/>
              <a:gdLst>
                <a:gd name="connsiteX0" fmla="*/ 691963 w 947553"/>
                <a:gd name="connsiteY0" fmla="*/ 249669 h 933254"/>
                <a:gd name="connsiteX1" fmla="*/ 45996 w 947553"/>
                <a:gd name="connsiteY1" fmla="*/ 228114 h 933254"/>
                <a:gd name="connsiteX2" fmla="*/ 32309 w 947553"/>
                <a:gd name="connsiteY2" fmla="*/ 153476 h 933254"/>
                <a:gd name="connsiteX3" fmla="*/ 928297 w 947553"/>
                <a:gd name="connsiteY3" fmla="*/ 69723 h 933254"/>
                <a:gd name="connsiteX4" fmla="*/ 615258 w 947553"/>
                <a:gd name="connsiteY4" fmla="*/ 913476 h 933254"/>
                <a:gd name="connsiteX5" fmla="*/ 546430 w 947553"/>
                <a:gd name="connsiteY5" fmla="*/ 880719 h 933254"/>
                <a:gd name="connsiteX6" fmla="*/ 691963 w 947553"/>
                <a:gd name="connsiteY6" fmla="*/ 249669 h 93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7553" h="933254">
                  <a:moveTo>
                    <a:pt x="691963" y="249669"/>
                  </a:moveTo>
                  <a:cubicBezTo>
                    <a:pt x="621477" y="159286"/>
                    <a:pt x="224275" y="206968"/>
                    <a:pt x="45996" y="228114"/>
                  </a:cubicBezTo>
                  <a:cubicBezTo>
                    <a:pt x="-8325" y="234743"/>
                    <a:pt x="-16612" y="187480"/>
                    <a:pt x="32309" y="153476"/>
                  </a:cubicBezTo>
                  <a:cubicBezTo>
                    <a:pt x="348663" y="-69171"/>
                    <a:pt x="867765" y="-4906"/>
                    <a:pt x="928297" y="69723"/>
                  </a:cubicBezTo>
                  <a:cubicBezTo>
                    <a:pt x="988828" y="144770"/>
                    <a:pt x="912543" y="665111"/>
                    <a:pt x="615258" y="913476"/>
                  </a:cubicBezTo>
                  <a:cubicBezTo>
                    <a:pt x="569652" y="951614"/>
                    <a:pt x="526123" y="931297"/>
                    <a:pt x="546430" y="880719"/>
                  </a:cubicBezTo>
                  <a:cubicBezTo>
                    <a:pt x="613191" y="714041"/>
                    <a:pt x="762866" y="340471"/>
                    <a:pt x="691963" y="249669"/>
                  </a:cubicBezTo>
                </a:path>
              </a:pathLst>
            </a:custGeom>
            <a:grpFill/>
            <a:ln w="9525" cap="flat">
              <a:noFill/>
              <a:prstDash val="solid"/>
              <a:miter/>
            </a:ln>
          </p:spPr>
          <p:txBody>
            <a:bodyPr rtlCol="0" anchor="ctr"/>
            <a:lstStyle/>
            <a:p>
              <a:endParaRPr lang="en-IN"/>
            </a:p>
          </p:txBody>
        </p:sp>
      </p:grpSp>
      <p:sp>
        <p:nvSpPr>
          <p:cNvPr id="30" name="TextBox 29"/>
          <p:cNvSpPr txBox="1"/>
          <p:nvPr/>
        </p:nvSpPr>
        <p:spPr>
          <a:xfrm>
            <a:off x="1997534" y="179"/>
            <a:ext cx="8197215" cy="829945"/>
          </a:xfrm>
          <a:prstGeom prst="rect">
            <a:avLst/>
          </a:prstGeom>
          <a:noFill/>
        </p:spPr>
        <p:txBody>
          <a:bodyPr wrap="none" rtlCol="0">
            <a:spAutoFit/>
          </a:bodyPr>
          <a:lstStyle/>
          <a:p>
            <a:r>
              <a:rPr lang="en-US" altLang="en-IN" sz="4800" dirty="0">
                <a:solidFill>
                  <a:schemeClr val="bg1"/>
                </a:solidFill>
                <a:latin typeface="Fira Sans Medium" panose="020B0603050000020004" pitchFamily="34" charset="0"/>
              </a:rPr>
              <a:t>XÂY DỰNG DATA WAREHOUSE</a:t>
            </a:r>
            <a:endParaRPr lang="en-US" altLang="en-IN" sz="4800" dirty="0">
              <a:solidFill>
                <a:schemeClr val="bg1"/>
              </a:solidFill>
              <a:latin typeface="Fira Sans Medium" panose="020B0603050000020004" pitchFamily="34" charset="0"/>
            </a:endParaRPr>
          </a:p>
        </p:txBody>
      </p:sp>
      <p:sp>
        <p:nvSpPr>
          <p:cNvPr id="3" name="TextBox 29"/>
          <p:cNvSpPr txBox="1"/>
          <p:nvPr/>
        </p:nvSpPr>
        <p:spPr>
          <a:xfrm>
            <a:off x="1588594" y="3805734"/>
            <a:ext cx="8107680" cy="1445260"/>
          </a:xfrm>
          <a:prstGeom prst="rect">
            <a:avLst/>
          </a:prstGeom>
          <a:noFill/>
        </p:spPr>
        <p:txBody>
          <a:bodyPr wrap="square" rtlCol="0">
            <a:spAutoFit/>
          </a:bodyPr>
          <a:p>
            <a:r>
              <a:rPr lang="en-US" altLang="en-IN" sz="4400" dirty="0">
                <a:solidFill>
                  <a:schemeClr val="tx1"/>
                </a:solidFill>
                <a:latin typeface="Fira Sans Medium" panose="020B0603050000020004" pitchFamily="34" charset="0"/>
              </a:rPr>
              <a:t>CÀI ĐẶT, THIẾT KẾ VÀ XÂY DỰNG</a:t>
            </a:r>
            <a:endParaRPr lang="en-US" altLang="en-IN" sz="4400" dirty="0">
              <a:solidFill>
                <a:schemeClr val="tx1"/>
              </a:solidFill>
              <a:latin typeface="Fira Sans Medium" panose="020B0603050000020004" pitchFamily="34" charset="0"/>
            </a:endParaRPr>
          </a:p>
          <a:p>
            <a:pPr algn="ctr"/>
            <a:r>
              <a:rPr lang="en-US" altLang="en-IN" sz="4400" dirty="0">
                <a:solidFill>
                  <a:schemeClr val="tx1"/>
                </a:solidFill>
                <a:latin typeface="Fira Sans Medium" panose="020B0603050000020004" pitchFamily="34" charset="0"/>
              </a:rPr>
              <a:t>DATA WAREHOUSE</a:t>
            </a:r>
            <a:endParaRPr lang="en-US" altLang="en-IN" sz="4400" dirty="0">
              <a:solidFill>
                <a:schemeClr val="tx1"/>
              </a:solidFill>
              <a:latin typeface="Fira Sans Medium" panose="020B06030500000200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Shape 20"/>
          <p:cNvSpPr/>
          <p:nvPr/>
        </p:nvSpPr>
        <p:spPr>
          <a:xfrm rot="5400000">
            <a:off x="9878829" y="3215937"/>
            <a:ext cx="3316690" cy="4835022"/>
          </a:xfrm>
          <a:custGeom>
            <a:avLst/>
            <a:gdLst>
              <a:gd name="connsiteX0" fmla="*/ 550 w 3991493"/>
              <a:gd name="connsiteY0" fmla="*/ 1642332 h 4835022"/>
              <a:gd name="connsiteX1" fmla="*/ 765521 w 3991493"/>
              <a:gd name="connsiteY1" fmla="*/ 580588 h 4835022"/>
              <a:gd name="connsiteX2" fmla="*/ 2083026 w 3991493"/>
              <a:gd name="connsiteY2" fmla="*/ 100048 h 4835022"/>
              <a:gd name="connsiteX3" fmla="*/ 2715245 w 3991493"/>
              <a:gd name="connsiteY3" fmla="*/ 1509749 h 4835022"/>
              <a:gd name="connsiteX4" fmla="*/ 2721227 w 3991493"/>
              <a:gd name="connsiteY4" fmla="*/ 1521384 h 4835022"/>
              <a:gd name="connsiteX5" fmla="*/ 3318393 w 3991493"/>
              <a:gd name="connsiteY5" fmla="*/ 1521384 h 4835022"/>
              <a:gd name="connsiteX6" fmla="*/ 3929986 w 3991493"/>
              <a:gd name="connsiteY6" fmla="*/ 1521384 h 4835022"/>
              <a:gd name="connsiteX7" fmla="*/ 3991493 w 3991493"/>
              <a:gd name="connsiteY7" fmla="*/ 1521384 h 4835022"/>
              <a:gd name="connsiteX8" fmla="*/ 3991493 w 3991493"/>
              <a:gd name="connsiteY8" fmla="*/ 4315384 h 4835022"/>
              <a:gd name="connsiteX9" fmla="*/ 3598980 w 3991493"/>
              <a:gd name="connsiteY9" fmla="*/ 4315384 h 4835022"/>
              <a:gd name="connsiteX10" fmla="*/ 3619976 w 3991493"/>
              <a:gd name="connsiteY10" fmla="*/ 4405771 h 4835022"/>
              <a:gd name="connsiteX11" fmla="*/ 3664689 w 3991493"/>
              <a:gd name="connsiteY11" fmla="*/ 4832151 h 4835022"/>
              <a:gd name="connsiteX12" fmla="*/ 2683777 w 3991493"/>
              <a:gd name="connsiteY12" fmla="*/ 3360765 h 4835022"/>
              <a:gd name="connsiteX13" fmla="*/ 1889482 w 3991493"/>
              <a:gd name="connsiteY13" fmla="*/ 2464207 h 4835022"/>
              <a:gd name="connsiteX14" fmla="*/ 81357 w 3991493"/>
              <a:gd name="connsiteY14" fmla="*/ 1843552 h 4835022"/>
              <a:gd name="connsiteX15" fmla="*/ 550 w 3991493"/>
              <a:gd name="connsiteY15" fmla="*/ 1642332 h 483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91493" h="4835022">
                <a:moveTo>
                  <a:pt x="550" y="1642332"/>
                </a:moveTo>
                <a:cubicBezTo>
                  <a:pt x="-16569" y="1328474"/>
                  <a:pt x="368015" y="925398"/>
                  <a:pt x="765521" y="580588"/>
                </a:cubicBezTo>
                <a:cubicBezTo>
                  <a:pt x="1255823" y="160176"/>
                  <a:pt x="1760838" y="-174916"/>
                  <a:pt x="2083026" y="100048"/>
                </a:cubicBezTo>
                <a:cubicBezTo>
                  <a:pt x="2362548" y="345008"/>
                  <a:pt x="2499183" y="1057820"/>
                  <a:pt x="2715245" y="1509749"/>
                </a:cubicBezTo>
                <a:lnTo>
                  <a:pt x="2721227" y="1521384"/>
                </a:lnTo>
                <a:lnTo>
                  <a:pt x="3318393" y="1521384"/>
                </a:lnTo>
                <a:lnTo>
                  <a:pt x="3929986" y="1521384"/>
                </a:lnTo>
                <a:lnTo>
                  <a:pt x="3991493" y="1521384"/>
                </a:lnTo>
                <a:lnTo>
                  <a:pt x="3991493" y="4315384"/>
                </a:lnTo>
                <a:lnTo>
                  <a:pt x="3598980" y="4315384"/>
                </a:lnTo>
                <a:lnTo>
                  <a:pt x="3619976" y="4405771"/>
                </a:lnTo>
                <a:cubicBezTo>
                  <a:pt x="3673465" y="4641116"/>
                  <a:pt x="3702837" y="4809178"/>
                  <a:pt x="3664689" y="4832151"/>
                </a:cubicBezTo>
                <a:cubicBezTo>
                  <a:pt x="3559158" y="4894433"/>
                  <a:pt x="2974535" y="3928939"/>
                  <a:pt x="2683777" y="3360765"/>
                </a:cubicBezTo>
                <a:cubicBezTo>
                  <a:pt x="2393020" y="2792591"/>
                  <a:pt x="2399927" y="2620719"/>
                  <a:pt x="1889482" y="2464207"/>
                </a:cubicBezTo>
                <a:cubicBezTo>
                  <a:pt x="1380096" y="2311659"/>
                  <a:pt x="356095" y="2169487"/>
                  <a:pt x="81357" y="1843552"/>
                </a:cubicBezTo>
                <a:cubicBezTo>
                  <a:pt x="29844" y="1782438"/>
                  <a:pt x="4501" y="1714761"/>
                  <a:pt x="550" y="1642332"/>
                </a:cubicBezTo>
                <a:close/>
              </a:path>
            </a:pathLst>
          </a:cu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4" name="TextBox 23"/>
          <p:cNvSpPr txBox="1"/>
          <p:nvPr/>
        </p:nvSpPr>
        <p:spPr>
          <a:xfrm>
            <a:off x="4240789" y="2767280"/>
            <a:ext cx="3728720" cy="1322070"/>
          </a:xfrm>
          <a:prstGeom prst="rect">
            <a:avLst/>
          </a:prstGeom>
          <a:noFill/>
        </p:spPr>
        <p:txBody>
          <a:bodyPr wrap="none" rtlCol="0">
            <a:spAutoFit/>
          </a:bodyPr>
          <a:lstStyle/>
          <a:p>
            <a:pPr algn="ctr"/>
            <a:r>
              <a:rPr lang="en-US" altLang="en-IN" sz="8000" dirty="0">
                <a:latin typeface="Fira Sans Medium" panose="020B0603050000020004" pitchFamily="34" charset="0"/>
              </a:rPr>
              <a:t>T</a:t>
            </a:r>
            <a:r>
              <a:rPr lang="en-IN" sz="8000" dirty="0">
                <a:latin typeface="Fira Sans Medium" panose="020B0603050000020004" pitchFamily="34" charset="0"/>
              </a:rPr>
              <a:t>hanks!</a:t>
            </a:r>
            <a:endParaRPr lang="en-IN" sz="6600" dirty="0">
              <a:latin typeface="Fira Sans Medium" panose="020B0603050000020004" pitchFamily="34" charset="0"/>
            </a:endParaRPr>
          </a:p>
        </p:txBody>
      </p:sp>
      <p:sp>
        <p:nvSpPr>
          <p:cNvPr id="15" name="Graphic 11"/>
          <p:cNvSpPr/>
          <p:nvPr/>
        </p:nvSpPr>
        <p:spPr>
          <a:xfrm>
            <a:off x="10747201" y="4961641"/>
            <a:ext cx="1444799" cy="1343613"/>
          </a:xfrm>
          <a:custGeom>
            <a:avLst/>
            <a:gdLst>
              <a:gd name="connsiteX0" fmla="*/ 1051454 w 1444799"/>
              <a:gd name="connsiteY0" fmla="*/ 206792 h 1343613"/>
              <a:gd name="connsiteX1" fmla="*/ 1253384 w 1444799"/>
              <a:gd name="connsiteY1" fmla="*/ 532548 h 1343613"/>
              <a:gd name="connsiteX2" fmla="*/ 1443884 w 1444799"/>
              <a:gd name="connsiteY2" fmla="*/ 904023 h 1343613"/>
              <a:gd name="connsiteX3" fmla="*/ 1145752 w 1444799"/>
              <a:gd name="connsiteY3" fmla="*/ 1165960 h 1343613"/>
              <a:gd name="connsiteX4" fmla="*/ 728556 w 1444799"/>
              <a:gd name="connsiteY4" fmla="*/ 1305025 h 1343613"/>
              <a:gd name="connsiteX5" fmla="*/ 267546 w 1444799"/>
              <a:gd name="connsiteY5" fmla="*/ 1305025 h 1343613"/>
              <a:gd name="connsiteX6" fmla="*/ 21801 w 1444799"/>
              <a:gd name="connsiteY6" fmla="*/ 912595 h 1343613"/>
              <a:gd name="connsiteX7" fmla="*/ 64664 w 1444799"/>
              <a:gd name="connsiteY7" fmla="*/ 463968 h 1343613"/>
              <a:gd name="connsiteX8" fmla="*/ 405659 w 1444799"/>
              <a:gd name="connsiteY8" fmla="*/ 187742 h 1343613"/>
              <a:gd name="connsiteX9" fmla="*/ 753321 w 1444799"/>
              <a:gd name="connsiteY9" fmla="*/ 100 h 1343613"/>
              <a:gd name="connsiteX10" fmla="*/ 1051454 w 1444799"/>
              <a:gd name="connsiteY10" fmla="*/ 206792 h 134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4799" h="1343613">
                <a:moveTo>
                  <a:pt x="1051454" y="206792"/>
                </a:moveTo>
                <a:cubicBezTo>
                  <a:pt x="1128607" y="309663"/>
                  <a:pt x="1171469" y="411580"/>
                  <a:pt x="1253384" y="532548"/>
                </a:cubicBezTo>
                <a:cubicBezTo>
                  <a:pt x="1336252" y="652563"/>
                  <a:pt x="1457219" y="791628"/>
                  <a:pt x="1443884" y="904023"/>
                </a:cubicBezTo>
                <a:cubicBezTo>
                  <a:pt x="1430549" y="1016418"/>
                  <a:pt x="1282912" y="1102143"/>
                  <a:pt x="1145752" y="1165960"/>
                </a:cubicBezTo>
                <a:cubicBezTo>
                  <a:pt x="1008591" y="1228825"/>
                  <a:pt x="880956" y="1269783"/>
                  <a:pt x="728556" y="1305025"/>
                </a:cubicBezTo>
                <a:cubicBezTo>
                  <a:pt x="575204" y="1340268"/>
                  <a:pt x="397086" y="1370748"/>
                  <a:pt x="267546" y="1305025"/>
                </a:cubicBezTo>
                <a:cubicBezTo>
                  <a:pt x="138959" y="1239303"/>
                  <a:pt x="58949" y="1076425"/>
                  <a:pt x="21801" y="912595"/>
                </a:cubicBezTo>
                <a:cubicBezTo>
                  <a:pt x="-14394" y="748765"/>
                  <a:pt x="-8679" y="583030"/>
                  <a:pt x="64664" y="463968"/>
                </a:cubicBezTo>
                <a:cubicBezTo>
                  <a:pt x="138006" y="345858"/>
                  <a:pt x="278976" y="274420"/>
                  <a:pt x="405659" y="187742"/>
                </a:cubicBezTo>
                <a:cubicBezTo>
                  <a:pt x="531389" y="101065"/>
                  <a:pt x="642831" y="100"/>
                  <a:pt x="753321" y="100"/>
                </a:cubicBezTo>
                <a:cubicBezTo>
                  <a:pt x="864764" y="1052"/>
                  <a:pt x="974301" y="104875"/>
                  <a:pt x="1051454" y="206792"/>
                </a:cubicBezTo>
                <a:close/>
              </a:path>
            </a:pathLst>
          </a:custGeom>
          <a:solidFill>
            <a:srgbClr val="FF9900"/>
          </a:solidFill>
          <a:ln w="9525" cap="flat">
            <a:noFill/>
            <a:prstDash val="solid"/>
            <a:miter/>
          </a:ln>
        </p:spPr>
        <p:txBody>
          <a:bodyPr rtlCol="0" anchor="ctr"/>
          <a:lstStyle/>
          <a:p>
            <a:endParaRPr lang="en-IN"/>
          </a:p>
        </p:txBody>
      </p:sp>
      <p:grpSp>
        <p:nvGrpSpPr>
          <p:cNvPr id="2" name="Group 1"/>
          <p:cNvGrpSpPr/>
          <p:nvPr/>
        </p:nvGrpSpPr>
        <p:grpSpPr>
          <a:xfrm>
            <a:off x="-3681143" y="-2297674"/>
            <a:ext cx="7362285" cy="7105531"/>
            <a:chOff x="-2861483" y="-2254131"/>
            <a:chExt cx="7362285" cy="7105531"/>
          </a:xfrm>
        </p:grpSpPr>
        <p:sp>
          <p:nvSpPr>
            <p:cNvPr id="6" name="Graphic 4"/>
            <p:cNvSpPr/>
            <p:nvPr/>
          </p:nvSpPr>
          <p:spPr>
            <a:xfrm rot="2476041">
              <a:off x="-634236" y="-2254131"/>
              <a:ext cx="4024137" cy="7105531"/>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131921"/>
            </a:solidFill>
            <a:ln w="9525" cap="flat">
              <a:noFill/>
              <a:prstDash val="solid"/>
              <a:miter/>
            </a:ln>
          </p:spPr>
          <p:txBody>
            <a:bodyPr rtlCol="0" anchor="ctr"/>
            <a:lstStyle/>
            <a:p>
              <a:endParaRPr lang="en-IN"/>
            </a:p>
          </p:txBody>
        </p:sp>
        <p:sp>
          <p:nvSpPr>
            <p:cNvPr id="22" name="Graphic 4"/>
            <p:cNvSpPr/>
            <p:nvPr/>
          </p:nvSpPr>
          <p:spPr>
            <a:xfrm rot="3140551">
              <a:off x="-1320786" y="-2808187"/>
              <a:ext cx="4024137" cy="7105531"/>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232F3E"/>
            </a:solidFill>
            <a:ln w="9525" cap="flat">
              <a:noFill/>
              <a:prstDash val="solid"/>
              <a:miter/>
            </a:ln>
          </p:spPr>
          <p:txBody>
            <a:bodyPr rtlCol="0" anchor="ctr"/>
            <a:lstStyle/>
            <a:p>
              <a:endParaRPr lang="en-IN" dirty="0"/>
            </a:p>
          </p:txBody>
        </p:sp>
        <p:sp>
          <p:nvSpPr>
            <p:cNvPr id="25" name="Graphic 11"/>
            <p:cNvSpPr/>
            <p:nvPr/>
          </p:nvSpPr>
          <p:spPr>
            <a:xfrm rot="8901965">
              <a:off x="3130551" y="555042"/>
              <a:ext cx="1370251" cy="1274286"/>
            </a:xfrm>
            <a:custGeom>
              <a:avLst/>
              <a:gdLst>
                <a:gd name="connsiteX0" fmla="*/ 1051454 w 1444799"/>
                <a:gd name="connsiteY0" fmla="*/ 206792 h 1343613"/>
                <a:gd name="connsiteX1" fmla="*/ 1253384 w 1444799"/>
                <a:gd name="connsiteY1" fmla="*/ 532548 h 1343613"/>
                <a:gd name="connsiteX2" fmla="*/ 1443884 w 1444799"/>
                <a:gd name="connsiteY2" fmla="*/ 904023 h 1343613"/>
                <a:gd name="connsiteX3" fmla="*/ 1145752 w 1444799"/>
                <a:gd name="connsiteY3" fmla="*/ 1165960 h 1343613"/>
                <a:gd name="connsiteX4" fmla="*/ 728556 w 1444799"/>
                <a:gd name="connsiteY4" fmla="*/ 1305025 h 1343613"/>
                <a:gd name="connsiteX5" fmla="*/ 267546 w 1444799"/>
                <a:gd name="connsiteY5" fmla="*/ 1305025 h 1343613"/>
                <a:gd name="connsiteX6" fmla="*/ 21801 w 1444799"/>
                <a:gd name="connsiteY6" fmla="*/ 912595 h 1343613"/>
                <a:gd name="connsiteX7" fmla="*/ 64664 w 1444799"/>
                <a:gd name="connsiteY7" fmla="*/ 463968 h 1343613"/>
                <a:gd name="connsiteX8" fmla="*/ 405659 w 1444799"/>
                <a:gd name="connsiteY8" fmla="*/ 187742 h 1343613"/>
                <a:gd name="connsiteX9" fmla="*/ 753321 w 1444799"/>
                <a:gd name="connsiteY9" fmla="*/ 100 h 1343613"/>
                <a:gd name="connsiteX10" fmla="*/ 1051454 w 1444799"/>
                <a:gd name="connsiteY10" fmla="*/ 206792 h 134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4799" h="1343613">
                  <a:moveTo>
                    <a:pt x="1051454" y="206792"/>
                  </a:moveTo>
                  <a:cubicBezTo>
                    <a:pt x="1128607" y="309663"/>
                    <a:pt x="1171469" y="411580"/>
                    <a:pt x="1253384" y="532548"/>
                  </a:cubicBezTo>
                  <a:cubicBezTo>
                    <a:pt x="1336252" y="652563"/>
                    <a:pt x="1457219" y="791628"/>
                    <a:pt x="1443884" y="904023"/>
                  </a:cubicBezTo>
                  <a:cubicBezTo>
                    <a:pt x="1430549" y="1016418"/>
                    <a:pt x="1282912" y="1102143"/>
                    <a:pt x="1145752" y="1165960"/>
                  </a:cubicBezTo>
                  <a:cubicBezTo>
                    <a:pt x="1008591" y="1228825"/>
                    <a:pt x="880956" y="1269783"/>
                    <a:pt x="728556" y="1305025"/>
                  </a:cubicBezTo>
                  <a:cubicBezTo>
                    <a:pt x="575204" y="1340268"/>
                    <a:pt x="397086" y="1370748"/>
                    <a:pt x="267546" y="1305025"/>
                  </a:cubicBezTo>
                  <a:cubicBezTo>
                    <a:pt x="138959" y="1239303"/>
                    <a:pt x="58949" y="1076425"/>
                    <a:pt x="21801" y="912595"/>
                  </a:cubicBezTo>
                  <a:cubicBezTo>
                    <a:pt x="-14394" y="748765"/>
                    <a:pt x="-8679" y="583030"/>
                    <a:pt x="64664" y="463968"/>
                  </a:cubicBezTo>
                  <a:cubicBezTo>
                    <a:pt x="138006" y="345858"/>
                    <a:pt x="278976" y="274420"/>
                    <a:pt x="405659" y="187742"/>
                  </a:cubicBezTo>
                  <a:cubicBezTo>
                    <a:pt x="531389" y="101065"/>
                    <a:pt x="642831" y="100"/>
                    <a:pt x="753321" y="100"/>
                  </a:cubicBezTo>
                  <a:cubicBezTo>
                    <a:pt x="864764" y="1052"/>
                    <a:pt x="974301" y="104875"/>
                    <a:pt x="1051454" y="206792"/>
                  </a:cubicBezTo>
                  <a:close/>
                </a:path>
              </a:pathLst>
            </a:custGeom>
            <a:solidFill>
              <a:srgbClr val="FF9900"/>
            </a:solidFill>
            <a:ln w="9525" cap="flat">
              <a:noFill/>
              <a:prstDash val="solid"/>
              <a:miter/>
            </a:ln>
          </p:spPr>
          <p:txBody>
            <a:bodyPr rtlCol="0" anchor="ctr"/>
            <a:lstStyle/>
            <a:p>
              <a:endParaRPr lang="en-IN"/>
            </a:p>
          </p:txBody>
        </p:sp>
      </p:grpSp>
      <p:sp>
        <p:nvSpPr>
          <p:cNvPr id="9" name="Freeform: Shape 8"/>
          <p:cNvSpPr/>
          <p:nvPr/>
        </p:nvSpPr>
        <p:spPr>
          <a:xfrm>
            <a:off x="4636606" y="3867382"/>
            <a:ext cx="1971876" cy="368374"/>
          </a:xfrm>
          <a:custGeom>
            <a:avLst/>
            <a:gdLst>
              <a:gd name="connsiteX0" fmla="*/ 4569032 w 4609853"/>
              <a:gd name="connsiteY0" fmla="*/ 413392 h 1039050"/>
              <a:gd name="connsiteX1" fmla="*/ 2522490 w 4609853"/>
              <a:gd name="connsiteY1" fmla="*/ 1039051 h 1039050"/>
              <a:gd name="connsiteX2" fmla="*/ 22339 w 4609853"/>
              <a:gd name="connsiteY2" fmla="*/ 85017 h 1039050"/>
              <a:gd name="connsiteX3" fmla="*/ 79146 w 4609853"/>
              <a:gd name="connsiteY3" fmla="*/ 10798 h 1039050"/>
              <a:gd name="connsiteX4" fmla="*/ 2580535 w 4609853"/>
              <a:gd name="connsiteY4" fmla="*/ 674186 h 1039050"/>
              <a:gd name="connsiteX5" fmla="*/ 4488602 w 4609853"/>
              <a:gd name="connsiteY5" fmla="*/ 284033 h 1039050"/>
              <a:gd name="connsiteX6" fmla="*/ 4569032 w 4609853"/>
              <a:gd name="connsiteY6" fmla="*/ 413392 h 103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9853" h="1039050">
                <a:moveTo>
                  <a:pt x="4569032" y="413392"/>
                </a:moveTo>
                <a:cubicBezTo>
                  <a:pt x="4015524" y="821376"/>
                  <a:pt x="3213233" y="1039051"/>
                  <a:pt x="2522490" y="1039051"/>
                </a:cubicBezTo>
                <a:cubicBezTo>
                  <a:pt x="1553940" y="1039051"/>
                  <a:pt x="682003" y="680825"/>
                  <a:pt x="22339" y="85017"/>
                </a:cubicBezTo>
                <a:cubicBezTo>
                  <a:pt x="-29486" y="38164"/>
                  <a:pt x="16958" y="-25682"/>
                  <a:pt x="79146" y="10798"/>
                </a:cubicBezTo>
                <a:cubicBezTo>
                  <a:pt x="791045" y="425003"/>
                  <a:pt x="1671279" y="674186"/>
                  <a:pt x="2580535" y="674186"/>
                </a:cubicBezTo>
                <a:cubicBezTo>
                  <a:pt x="3193755" y="674186"/>
                  <a:pt x="3868334" y="547313"/>
                  <a:pt x="4488602" y="284033"/>
                </a:cubicBezTo>
                <a:cubicBezTo>
                  <a:pt x="4582300" y="244228"/>
                  <a:pt x="4660662" y="345393"/>
                  <a:pt x="4569032" y="413392"/>
                </a:cubicBezTo>
              </a:path>
            </a:pathLst>
          </a:custGeom>
          <a:solidFill>
            <a:srgbClr val="FF9900"/>
          </a:solidFill>
          <a:ln w="9525" cap="flat">
            <a:noFill/>
            <a:prstDash val="solid"/>
            <a:miter/>
          </a:ln>
        </p:spPr>
        <p:txBody>
          <a:bodyPr rtlCol="0" anchor="ctr"/>
          <a:lstStyle/>
          <a:p>
            <a:endParaRPr lang="en-IN"/>
          </a:p>
        </p:txBody>
      </p:sp>
      <p:sp>
        <p:nvSpPr>
          <p:cNvPr id="10" name="Freeform: Shape 9"/>
          <p:cNvSpPr/>
          <p:nvPr/>
        </p:nvSpPr>
        <p:spPr>
          <a:xfrm>
            <a:off x="6393463" y="3832087"/>
            <a:ext cx="405318" cy="330866"/>
          </a:xfrm>
          <a:custGeom>
            <a:avLst/>
            <a:gdLst>
              <a:gd name="connsiteX0" fmla="*/ 691963 w 947553"/>
              <a:gd name="connsiteY0" fmla="*/ 249669 h 933254"/>
              <a:gd name="connsiteX1" fmla="*/ 45996 w 947553"/>
              <a:gd name="connsiteY1" fmla="*/ 228114 h 933254"/>
              <a:gd name="connsiteX2" fmla="*/ 32309 w 947553"/>
              <a:gd name="connsiteY2" fmla="*/ 153476 h 933254"/>
              <a:gd name="connsiteX3" fmla="*/ 928297 w 947553"/>
              <a:gd name="connsiteY3" fmla="*/ 69723 h 933254"/>
              <a:gd name="connsiteX4" fmla="*/ 615258 w 947553"/>
              <a:gd name="connsiteY4" fmla="*/ 913476 h 933254"/>
              <a:gd name="connsiteX5" fmla="*/ 546430 w 947553"/>
              <a:gd name="connsiteY5" fmla="*/ 880719 h 933254"/>
              <a:gd name="connsiteX6" fmla="*/ 691963 w 947553"/>
              <a:gd name="connsiteY6" fmla="*/ 249669 h 93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7553" h="933254">
                <a:moveTo>
                  <a:pt x="691963" y="249669"/>
                </a:moveTo>
                <a:cubicBezTo>
                  <a:pt x="621477" y="159286"/>
                  <a:pt x="224275" y="206968"/>
                  <a:pt x="45996" y="228114"/>
                </a:cubicBezTo>
                <a:cubicBezTo>
                  <a:pt x="-8325" y="234743"/>
                  <a:pt x="-16612" y="187480"/>
                  <a:pt x="32309" y="153476"/>
                </a:cubicBezTo>
                <a:cubicBezTo>
                  <a:pt x="348663" y="-69171"/>
                  <a:pt x="867765" y="-4906"/>
                  <a:pt x="928297" y="69723"/>
                </a:cubicBezTo>
                <a:cubicBezTo>
                  <a:pt x="988828" y="144770"/>
                  <a:pt x="912543" y="665111"/>
                  <a:pt x="615258" y="913476"/>
                </a:cubicBezTo>
                <a:cubicBezTo>
                  <a:pt x="569652" y="951614"/>
                  <a:pt x="526123" y="931297"/>
                  <a:pt x="546430" y="880719"/>
                </a:cubicBezTo>
                <a:cubicBezTo>
                  <a:pt x="613191" y="714041"/>
                  <a:pt x="762866" y="340471"/>
                  <a:pt x="691963" y="249669"/>
                </a:cubicBezTo>
              </a:path>
            </a:pathLst>
          </a:custGeom>
          <a:solidFill>
            <a:srgbClr val="FF9900"/>
          </a:solidFill>
          <a:ln w="9525" cap="flat">
            <a:noFill/>
            <a:prstDash val="solid"/>
            <a:miter/>
          </a:ln>
        </p:spPr>
        <p:txBody>
          <a:bodyPr rtlCol="0" anchor="ctr"/>
          <a:lstStyle/>
          <a:p>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p:cNvSpPr/>
          <p:nvPr/>
        </p:nvSpPr>
        <p:spPr>
          <a:xfrm>
            <a:off x="0" y="-324873"/>
            <a:ext cx="4372860" cy="7508753"/>
          </a:xfrm>
          <a:custGeom>
            <a:avLst/>
            <a:gdLst>
              <a:gd name="connsiteX0" fmla="*/ 2661351 w 4372860"/>
              <a:gd name="connsiteY0" fmla="*/ 1435 h 7508753"/>
              <a:gd name="connsiteX1" fmla="*/ 4282136 w 4372860"/>
              <a:gd name="connsiteY1" fmla="*/ 739952 h 7508753"/>
              <a:gd name="connsiteX2" fmla="*/ 4175271 w 4372860"/>
              <a:gd name="connsiteY2" fmla="*/ 3127041 h 7508753"/>
              <a:gd name="connsiteX3" fmla="*/ 4164583 w 4372860"/>
              <a:gd name="connsiteY3" fmla="*/ 5152012 h 7508753"/>
              <a:gd name="connsiteX4" fmla="*/ 3477088 w 4372860"/>
              <a:gd name="connsiteY4" fmla="*/ 7200814 h 7508753"/>
              <a:gd name="connsiteX5" fmla="*/ 1951028 w 4372860"/>
              <a:gd name="connsiteY5" fmla="*/ 7350182 h 7508753"/>
              <a:gd name="connsiteX6" fmla="*/ 1790700 w 4372860"/>
              <a:gd name="connsiteY6" fmla="*/ 7268067 h 7508753"/>
              <a:gd name="connsiteX7" fmla="*/ 1790700 w 4372860"/>
              <a:gd name="connsiteY7" fmla="*/ 7360673 h 7508753"/>
              <a:gd name="connsiteX8" fmla="*/ 0 w 4372860"/>
              <a:gd name="connsiteY8" fmla="*/ 7360673 h 7508753"/>
              <a:gd name="connsiteX9" fmla="*/ 0 w 4372860"/>
              <a:gd name="connsiteY9" fmla="*/ 185173 h 7508753"/>
              <a:gd name="connsiteX10" fmla="*/ 1659303 w 4372860"/>
              <a:gd name="connsiteY10" fmla="*/ 185173 h 7508753"/>
              <a:gd name="connsiteX11" fmla="*/ 1661275 w 4372860"/>
              <a:gd name="connsiteY11" fmla="*/ 184277 h 7508753"/>
              <a:gd name="connsiteX12" fmla="*/ 2661351 w 4372860"/>
              <a:gd name="connsiteY12" fmla="*/ 1435 h 7508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2860" h="7508753">
                <a:moveTo>
                  <a:pt x="2661351" y="1435"/>
                </a:moveTo>
                <a:cubicBezTo>
                  <a:pt x="3355974" y="-17624"/>
                  <a:pt x="4057718" y="149141"/>
                  <a:pt x="4282136" y="739952"/>
                </a:cubicBezTo>
                <a:cubicBezTo>
                  <a:pt x="4506550" y="1335535"/>
                  <a:pt x="4253639" y="2350402"/>
                  <a:pt x="4175271" y="3127041"/>
                </a:cubicBezTo>
                <a:cubicBezTo>
                  <a:pt x="4100464" y="3898913"/>
                  <a:pt x="4207329" y="4432554"/>
                  <a:pt x="4164583" y="5152012"/>
                </a:cubicBezTo>
                <a:cubicBezTo>
                  <a:pt x="4118277" y="5871476"/>
                  <a:pt x="3929480" y="6771996"/>
                  <a:pt x="3477088" y="7200814"/>
                </a:cubicBezTo>
                <a:cubicBezTo>
                  <a:pt x="3081241" y="7576030"/>
                  <a:pt x="2489032" y="7586452"/>
                  <a:pt x="1951028" y="7350182"/>
                </a:cubicBezTo>
                <a:lnTo>
                  <a:pt x="1790700" y="7268067"/>
                </a:lnTo>
                <a:lnTo>
                  <a:pt x="1790700" y="7360673"/>
                </a:lnTo>
                <a:lnTo>
                  <a:pt x="0" y="7360673"/>
                </a:lnTo>
                <a:lnTo>
                  <a:pt x="0" y="185173"/>
                </a:lnTo>
                <a:lnTo>
                  <a:pt x="1659303" y="185173"/>
                </a:lnTo>
                <a:lnTo>
                  <a:pt x="1661275" y="184277"/>
                </a:lnTo>
                <a:cubicBezTo>
                  <a:pt x="1972964" y="63374"/>
                  <a:pt x="2315821" y="8581"/>
                  <a:pt x="2661351" y="1435"/>
                </a:cubicBezTo>
                <a:close/>
              </a:path>
            </a:pathLst>
          </a:cu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31" name="TextBox 30"/>
          <p:cNvSpPr txBox="1"/>
          <p:nvPr/>
        </p:nvSpPr>
        <p:spPr>
          <a:xfrm>
            <a:off x="6772241" y="1239878"/>
            <a:ext cx="2348787" cy="570865"/>
          </a:xfrm>
          <a:prstGeom prst="rect">
            <a:avLst/>
          </a:prstGeom>
          <a:noFill/>
        </p:spPr>
        <p:txBody>
          <a:bodyPr wrap="square" rtlCol="0">
            <a:spAutoFit/>
          </a:bodyPr>
          <a:lstStyle/>
          <a:p>
            <a:pPr>
              <a:lnSpc>
                <a:spcPct val="130000"/>
              </a:lnSpc>
            </a:pPr>
            <a:r>
              <a:rPr lang="en-US" altLang="en-IN" sz="2400" dirty="0">
                <a:latin typeface="Fira Sans Medium" panose="020B0603050000020004" pitchFamily="34" charset="0"/>
              </a:rPr>
              <a:t>Cơ sở lý thuyết</a:t>
            </a:r>
            <a:endParaRPr lang="en-US" altLang="en-IN" sz="2400" dirty="0">
              <a:latin typeface="Fira Sans Medium" panose="020B0603050000020004" pitchFamily="34" charset="0"/>
            </a:endParaRPr>
          </a:p>
        </p:txBody>
      </p:sp>
      <p:sp>
        <p:nvSpPr>
          <p:cNvPr id="32" name="TextBox 31"/>
          <p:cNvSpPr txBox="1"/>
          <p:nvPr/>
        </p:nvSpPr>
        <p:spPr>
          <a:xfrm>
            <a:off x="7412355" y="1864995"/>
            <a:ext cx="3944620" cy="570865"/>
          </a:xfrm>
          <a:prstGeom prst="rect">
            <a:avLst/>
          </a:prstGeom>
          <a:noFill/>
        </p:spPr>
        <p:txBody>
          <a:bodyPr wrap="square" rtlCol="0">
            <a:spAutoFit/>
          </a:bodyPr>
          <a:lstStyle/>
          <a:p>
            <a:pPr>
              <a:lnSpc>
                <a:spcPct val="130000"/>
              </a:lnSpc>
            </a:pPr>
            <a:r>
              <a:rPr lang="en-US" altLang="en-IN" sz="2400" dirty="0">
                <a:latin typeface="Fira Sans Medium" panose="020B0603050000020004" pitchFamily="34" charset="0"/>
              </a:rPr>
              <a:t>Tổng quan về Apache Hive</a:t>
            </a:r>
            <a:endParaRPr lang="en-US" altLang="en-IN" sz="2400" dirty="0">
              <a:latin typeface="Fira Sans Medium" panose="020B0603050000020004" pitchFamily="34" charset="0"/>
            </a:endParaRPr>
          </a:p>
        </p:txBody>
      </p:sp>
      <p:sp>
        <p:nvSpPr>
          <p:cNvPr id="33" name="TextBox 32"/>
          <p:cNvSpPr txBox="1"/>
          <p:nvPr/>
        </p:nvSpPr>
        <p:spPr>
          <a:xfrm>
            <a:off x="7412355" y="2487930"/>
            <a:ext cx="3822065" cy="570865"/>
          </a:xfrm>
          <a:prstGeom prst="rect">
            <a:avLst/>
          </a:prstGeom>
          <a:noFill/>
        </p:spPr>
        <p:txBody>
          <a:bodyPr wrap="square" rtlCol="0">
            <a:spAutoFit/>
          </a:bodyPr>
          <a:lstStyle/>
          <a:p>
            <a:pPr>
              <a:lnSpc>
                <a:spcPct val="130000"/>
              </a:lnSpc>
            </a:pPr>
            <a:r>
              <a:rPr lang="en-US" altLang="en-IN" sz="2400" dirty="0">
                <a:latin typeface="Fira Sans Medium" panose="020B0603050000020004" pitchFamily="34" charset="0"/>
              </a:rPr>
              <a:t>Kiến trúc Apache Hive</a:t>
            </a:r>
            <a:endParaRPr lang="en-US" altLang="en-IN" sz="2400" dirty="0">
              <a:latin typeface="Fira Sans Medium" panose="020B0603050000020004" pitchFamily="34" charset="0"/>
            </a:endParaRPr>
          </a:p>
        </p:txBody>
      </p:sp>
      <p:sp>
        <p:nvSpPr>
          <p:cNvPr id="34" name="TextBox 33"/>
          <p:cNvSpPr txBox="1"/>
          <p:nvPr/>
        </p:nvSpPr>
        <p:spPr>
          <a:xfrm>
            <a:off x="7412355" y="3141345"/>
            <a:ext cx="4565650" cy="570865"/>
          </a:xfrm>
          <a:prstGeom prst="rect">
            <a:avLst/>
          </a:prstGeom>
          <a:noFill/>
        </p:spPr>
        <p:txBody>
          <a:bodyPr wrap="square" rtlCol="0">
            <a:spAutoFit/>
          </a:bodyPr>
          <a:lstStyle/>
          <a:p>
            <a:pPr>
              <a:lnSpc>
                <a:spcPct val="130000"/>
              </a:lnSpc>
            </a:pPr>
            <a:r>
              <a:rPr lang="en-US" altLang="en-IN" sz="2400" dirty="0">
                <a:latin typeface="Fira Sans Medium" panose="020B0603050000020004" pitchFamily="34" charset="0"/>
              </a:rPr>
              <a:t>Quá trình hoạt động</a:t>
            </a:r>
            <a:endParaRPr lang="en-US" altLang="en-IN" sz="2400" dirty="0">
              <a:latin typeface="Fira Sans Medium" panose="020B0603050000020004" pitchFamily="34" charset="0"/>
            </a:endParaRPr>
          </a:p>
        </p:txBody>
      </p:sp>
      <p:sp>
        <p:nvSpPr>
          <p:cNvPr id="35" name="TextBox 34"/>
          <p:cNvSpPr txBox="1"/>
          <p:nvPr/>
        </p:nvSpPr>
        <p:spPr>
          <a:xfrm>
            <a:off x="7412355" y="3783965"/>
            <a:ext cx="4779010" cy="570865"/>
          </a:xfrm>
          <a:prstGeom prst="rect">
            <a:avLst/>
          </a:prstGeom>
          <a:noFill/>
        </p:spPr>
        <p:txBody>
          <a:bodyPr wrap="square" rtlCol="0">
            <a:spAutoFit/>
          </a:bodyPr>
          <a:lstStyle/>
          <a:p>
            <a:pPr>
              <a:lnSpc>
                <a:spcPct val="130000"/>
              </a:lnSpc>
            </a:pPr>
            <a:r>
              <a:rPr lang="en-US" altLang="en-IN" sz="2400" dirty="0">
                <a:latin typeface="Fira Sans Medium" panose="020B0603050000020004" pitchFamily="34" charset="0"/>
              </a:rPr>
              <a:t>Tổ chức dữ liệu</a:t>
            </a:r>
            <a:endParaRPr lang="en-US" altLang="en-IN" sz="2400" dirty="0">
              <a:latin typeface="Fira Sans Medium" panose="020B0603050000020004" pitchFamily="34" charset="0"/>
            </a:endParaRPr>
          </a:p>
        </p:txBody>
      </p:sp>
      <p:sp>
        <p:nvSpPr>
          <p:cNvPr id="36" name="TextBox 35"/>
          <p:cNvSpPr txBox="1"/>
          <p:nvPr/>
        </p:nvSpPr>
        <p:spPr>
          <a:xfrm>
            <a:off x="7412355" y="4414520"/>
            <a:ext cx="4779645" cy="570865"/>
          </a:xfrm>
          <a:prstGeom prst="rect">
            <a:avLst/>
          </a:prstGeom>
          <a:noFill/>
        </p:spPr>
        <p:txBody>
          <a:bodyPr wrap="square" rtlCol="0">
            <a:spAutoFit/>
          </a:bodyPr>
          <a:lstStyle/>
          <a:p>
            <a:pPr>
              <a:lnSpc>
                <a:spcPct val="130000"/>
              </a:lnSpc>
            </a:pPr>
            <a:r>
              <a:rPr lang="en-US" altLang="en-IN" sz="2400" dirty="0">
                <a:latin typeface="Fira Sans Medium" panose="020B0603050000020004" pitchFamily="34" charset="0"/>
              </a:rPr>
              <a:t>Các kiểu dữ liệu </a:t>
            </a:r>
            <a:endParaRPr lang="en-US" altLang="en-IN" sz="2400" dirty="0">
              <a:latin typeface="Fira Sans Medium" panose="020B0603050000020004" pitchFamily="34" charset="0"/>
            </a:endParaRPr>
          </a:p>
        </p:txBody>
      </p:sp>
      <p:grpSp>
        <p:nvGrpSpPr>
          <p:cNvPr id="44" name="Group 43"/>
          <p:cNvGrpSpPr/>
          <p:nvPr/>
        </p:nvGrpSpPr>
        <p:grpSpPr>
          <a:xfrm>
            <a:off x="6094095" y="1376680"/>
            <a:ext cx="158115" cy="5415280"/>
            <a:chOff x="5198868" y="938018"/>
            <a:chExt cx="158344" cy="5242322"/>
          </a:xfrm>
        </p:grpSpPr>
        <p:cxnSp>
          <p:nvCxnSpPr>
            <p:cNvPr id="12" name="Straight Connector 11"/>
            <p:cNvCxnSpPr/>
            <p:nvPr/>
          </p:nvCxnSpPr>
          <p:spPr>
            <a:xfrm>
              <a:off x="5276849" y="1016000"/>
              <a:ext cx="0" cy="5051425"/>
            </a:xfrm>
            <a:prstGeom prst="line">
              <a:avLst/>
            </a:prstGeom>
            <a:ln w="38100" cap="rnd">
              <a:solidFill>
                <a:schemeClr val="tx1">
                  <a:lumMod val="65000"/>
                  <a:lumOff val="35000"/>
                  <a:alpha val="8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3" name="Oval 12"/>
            <p:cNvSpPr/>
            <p:nvPr/>
          </p:nvSpPr>
          <p:spPr>
            <a:xfrm>
              <a:off x="5198868" y="938018"/>
              <a:ext cx="155963" cy="155963"/>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Oval 20"/>
            <p:cNvSpPr/>
            <p:nvPr/>
          </p:nvSpPr>
          <p:spPr>
            <a:xfrm>
              <a:off x="5198868" y="1564585"/>
              <a:ext cx="155963" cy="155963"/>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Oval 21"/>
            <p:cNvSpPr/>
            <p:nvPr/>
          </p:nvSpPr>
          <p:spPr>
            <a:xfrm>
              <a:off x="5198868" y="2191152"/>
              <a:ext cx="155963" cy="155963"/>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Oval 22"/>
            <p:cNvSpPr/>
            <p:nvPr/>
          </p:nvSpPr>
          <p:spPr>
            <a:xfrm>
              <a:off x="5198868" y="2846291"/>
              <a:ext cx="155963" cy="155963"/>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Oval 23"/>
            <p:cNvSpPr/>
            <p:nvPr/>
          </p:nvSpPr>
          <p:spPr>
            <a:xfrm>
              <a:off x="5198868" y="3480003"/>
              <a:ext cx="155963" cy="155963"/>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Oval 24"/>
            <p:cNvSpPr/>
            <p:nvPr/>
          </p:nvSpPr>
          <p:spPr>
            <a:xfrm>
              <a:off x="5198868" y="4113718"/>
              <a:ext cx="155963" cy="155963"/>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Oval 25"/>
            <p:cNvSpPr/>
            <p:nvPr/>
          </p:nvSpPr>
          <p:spPr>
            <a:xfrm>
              <a:off x="5198868" y="4749810"/>
              <a:ext cx="155963" cy="155963"/>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Oval 36"/>
            <p:cNvSpPr/>
            <p:nvPr/>
          </p:nvSpPr>
          <p:spPr>
            <a:xfrm>
              <a:off x="5198868" y="5385903"/>
              <a:ext cx="155963" cy="155963"/>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p:cNvSpPr/>
            <p:nvPr/>
          </p:nvSpPr>
          <p:spPr>
            <a:xfrm>
              <a:off x="5201249" y="6024377"/>
              <a:ext cx="155963" cy="155963"/>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0" name="TextBox 39"/>
          <p:cNvSpPr txBox="1"/>
          <p:nvPr/>
        </p:nvSpPr>
        <p:spPr>
          <a:xfrm>
            <a:off x="6772275" y="5049520"/>
            <a:ext cx="4174490" cy="1050290"/>
          </a:xfrm>
          <a:prstGeom prst="rect">
            <a:avLst/>
          </a:prstGeom>
          <a:noFill/>
        </p:spPr>
        <p:txBody>
          <a:bodyPr wrap="square" rtlCol="0">
            <a:spAutoFit/>
          </a:bodyPr>
          <a:lstStyle/>
          <a:p>
            <a:pPr>
              <a:lnSpc>
                <a:spcPct val="130000"/>
              </a:lnSpc>
            </a:pPr>
            <a:r>
              <a:rPr lang="en-US" altLang="en-IN" sz="2400" dirty="0">
                <a:latin typeface="Fira Sans Medium" panose="020B0603050000020004" pitchFamily="34" charset="0"/>
              </a:rPr>
              <a:t>Cài đặt,  thiết kế và xây dựng Data Warehouse</a:t>
            </a:r>
            <a:endParaRPr lang="en-US" altLang="en-IN" sz="2400" dirty="0">
              <a:latin typeface="Fira Sans Medium" panose="020B0603050000020004" pitchFamily="34" charset="0"/>
            </a:endParaRPr>
          </a:p>
        </p:txBody>
      </p:sp>
      <p:sp>
        <p:nvSpPr>
          <p:cNvPr id="47" name="Graphic 4"/>
          <p:cNvSpPr/>
          <p:nvPr/>
        </p:nvSpPr>
        <p:spPr>
          <a:xfrm rot="12382247">
            <a:off x="11217169" y="4896190"/>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131921"/>
          </a:solidFill>
          <a:ln w="9525" cap="flat">
            <a:noFill/>
            <a:prstDash val="solid"/>
            <a:miter/>
          </a:ln>
        </p:spPr>
        <p:txBody>
          <a:bodyPr rtlCol="0" anchor="ctr"/>
          <a:lstStyle/>
          <a:p>
            <a:endParaRPr lang="en-IN" dirty="0"/>
          </a:p>
        </p:txBody>
      </p:sp>
      <p:sp>
        <p:nvSpPr>
          <p:cNvPr id="48" name="Graphic 4"/>
          <p:cNvSpPr/>
          <p:nvPr/>
        </p:nvSpPr>
        <p:spPr>
          <a:xfrm rot="3308474" flipH="1">
            <a:off x="11102532" y="5638359"/>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232F3E"/>
          </a:solidFill>
          <a:ln w="9525" cap="flat">
            <a:noFill/>
            <a:prstDash val="solid"/>
            <a:miter/>
          </a:ln>
        </p:spPr>
        <p:txBody>
          <a:bodyPr rtlCol="0" anchor="ctr"/>
          <a:lstStyle/>
          <a:p>
            <a:endParaRPr lang="en-IN"/>
          </a:p>
        </p:txBody>
      </p:sp>
      <p:sp>
        <p:nvSpPr>
          <p:cNvPr id="27" name="TextBox 26"/>
          <p:cNvSpPr txBox="1"/>
          <p:nvPr/>
        </p:nvSpPr>
        <p:spPr>
          <a:xfrm>
            <a:off x="5018852" y="1239878"/>
            <a:ext cx="739352" cy="570865"/>
          </a:xfrm>
          <a:prstGeom prst="rect">
            <a:avLst/>
          </a:prstGeom>
          <a:noFill/>
        </p:spPr>
        <p:txBody>
          <a:bodyPr wrap="square" rtlCol="0">
            <a:spAutoFit/>
          </a:bodyPr>
          <a:lstStyle/>
          <a:p>
            <a:pPr>
              <a:lnSpc>
                <a:spcPct val="130000"/>
              </a:lnSpc>
            </a:pPr>
            <a:r>
              <a:rPr lang="en-IN" sz="2400" dirty="0">
                <a:latin typeface="Fira Sans Medium" panose="020B0603050000020004" pitchFamily="34" charset="0"/>
              </a:rPr>
              <a:t>01</a:t>
            </a:r>
            <a:endParaRPr lang="en-IN" sz="2400" dirty="0">
              <a:latin typeface="Fira Sans Medium" panose="020B0603050000020004" pitchFamily="34" charset="0"/>
            </a:endParaRPr>
          </a:p>
        </p:txBody>
      </p:sp>
      <p:sp>
        <p:nvSpPr>
          <p:cNvPr id="46" name="TextBox 45"/>
          <p:cNvSpPr txBox="1"/>
          <p:nvPr/>
        </p:nvSpPr>
        <p:spPr>
          <a:xfrm>
            <a:off x="5029012" y="5049601"/>
            <a:ext cx="739352" cy="570865"/>
          </a:xfrm>
          <a:prstGeom prst="rect">
            <a:avLst/>
          </a:prstGeom>
          <a:noFill/>
        </p:spPr>
        <p:txBody>
          <a:bodyPr wrap="square" rtlCol="0">
            <a:spAutoFit/>
          </a:bodyPr>
          <a:lstStyle/>
          <a:p>
            <a:pPr>
              <a:lnSpc>
                <a:spcPct val="130000"/>
              </a:lnSpc>
            </a:pPr>
            <a:r>
              <a:rPr lang="en-IN" sz="2400" dirty="0">
                <a:latin typeface="Fira Sans Medium" panose="020B0603050000020004" pitchFamily="34" charset="0"/>
              </a:rPr>
              <a:t>0</a:t>
            </a:r>
            <a:r>
              <a:rPr lang="en-US" altLang="en-IN" sz="2400" dirty="0">
                <a:latin typeface="Fira Sans Medium" panose="020B0603050000020004" pitchFamily="34" charset="0"/>
              </a:rPr>
              <a:t>2</a:t>
            </a:r>
            <a:endParaRPr lang="en-US" altLang="en-IN" sz="2400" dirty="0">
              <a:latin typeface="Fira Sans Medium" panose="020B0603050000020004" pitchFamily="34" charset="0"/>
            </a:endParaRPr>
          </a:p>
        </p:txBody>
      </p:sp>
      <p:sp>
        <p:nvSpPr>
          <p:cNvPr id="2" name="Rectangles 1"/>
          <p:cNvSpPr/>
          <p:nvPr/>
        </p:nvSpPr>
        <p:spPr>
          <a:xfrm>
            <a:off x="5793740" y="5475605"/>
            <a:ext cx="895350" cy="14541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 name="TextBox 29"/>
          <p:cNvSpPr txBox="1"/>
          <p:nvPr/>
        </p:nvSpPr>
        <p:spPr>
          <a:xfrm>
            <a:off x="624664" y="2942769"/>
            <a:ext cx="2701925" cy="829945"/>
          </a:xfrm>
          <a:prstGeom prst="rect">
            <a:avLst/>
          </a:prstGeom>
          <a:noFill/>
        </p:spPr>
        <p:txBody>
          <a:bodyPr wrap="none" rtlCol="0">
            <a:spAutoFit/>
          </a:bodyPr>
          <a:p>
            <a:r>
              <a:rPr lang="en-US" altLang="en-IN" sz="4800" dirty="0">
                <a:solidFill>
                  <a:schemeClr val="bg1"/>
                </a:solidFill>
                <a:latin typeface="Fira Sans Medium" panose="020B0603050000020004" pitchFamily="34" charset="0"/>
              </a:rPr>
              <a:t>Nội Dung</a:t>
            </a:r>
            <a:endParaRPr lang="en-US" altLang="en-IN" sz="4800" dirty="0">
              <a:solidFill>
                <a:schemeClr val="bg1"/>
              </a:solidFill>
              <a:latin typeface="Fira Sans Medium" panose="020B06030500000200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Oval 15"/>
          <p:cNvSpPr/>
          <p:nvPr/>
        </p:nvSpPr>
        <p:spPr>
          <a:xfrm>
            <a:off x="-266700" y="-3262994"/>
            <a:ext cx="12725400" cy="5687787"/>
          </a:xfrm>
          <a:prstGeom prst="ellipse">
            <a:avLst/>
          </a:pr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14"/>
          <p:cNvGrpSpPr/>
          <p:nvPr/>
        </p:nvGrpSpPr>
        <p:grpSpPr>
          <a:xfrm>
            <a:off x="939830" y="1031216"/>
            <a:ext cx="10312340" cy="1826284"/>
            <a:chOff x="3311855" y="3736152"/>
            <a:chExt cx="4123771" cy="928902"/>
          </a:xfrm>
          <a:solidFill>
            <a:srgbClr val="FF9900"/>
          </a:solidFill>
        </p:grpSpPr>
        <p:sp>
          <p:nvSpPr>
            <p:cNvPr id="7" name="Freeform: Shape 6"/>
            <p:cNvSpPr/>
            <p:nvPr/>
          </p:nvSpPr>
          <p:spPr>
            <a:xfrm>
              <a:off x="3311855" y="3817376"/>
              <a:ext cx="3760826" cy="847678"/>
            </a:xfrm>
            <a:custGeom>
              <a:avLst/>
              <a:gdLst>
                <a:gd name="connsiteX0" fmla="*/ 4569032 w 4609853"/>
                <a:gd name="connsiteY0" fmla="*/ 413392 h 1039050"/>
                <a:gd name="connsiteX1" fmla="*/ 2522490 w 4609853"/>
                <a:gd name="connsiteY1" fmla="*/ 1039051 h 1039050"/>
                <a:gd name="connsiteX2" fmla="*/ 22339 w 4609853"/>
                <a:gd name="connsiteY2" fmla="*/ 85017 h 1039050"/>
                <a:gd name="connsiteX3" fmla="*/ 79146 w 4609853"/>
                <a:gd name="connsiteY3" fmla="*/ 10798 h 1039050"/>
                <a:gd name="connsiteX4" fmla="*/ 2580535 w 4609853"/>
                <a:gd name="connsiteY4" fmla="*/ 674186 h 1039050"/>
                <a:gd name="connsiteX5" fmla="*/ 4488602 w 4609853"/>
                <a:gd name="connsiteY5" fmla="*/ 284033 h 1039050"/>
                <a:gd name="connsiteX6" fmla="*/ 4569032 w 4609853"/>
                <a:gd name="connsiteY6" fmla="*/ 413392 h 103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9853" h="1039050">
                  <a:moveTo>
                    <a:pt x="4569032" y="413392"/>
                  </a:moveTo>
                  <a:cubicBezTo>
                    <a:pt x="4015524" y="821376"/>
                    <a:pt x="3213233" y="1039051"/>
                    <a:pt x="2522490" y="1039051"/>
                  </a:cubicBezTo>
                  <a:cubicBezTo>
                    <a:pt x="1553940" y="1039051"/>
                    <a:pt x="682003" y="680825"/>
                    <a:pt x="22339" y="85017"/>
                  </a:cubicBezTo>
                  <a:cubicBezTo>
                    <a:pt x="-29486" y="38164"/>
                    <a:pt x="16958" y="-25682"/>
                    <a:pt x="79146" y="10798"/>
                  </a:cubicBezTo>
                  <a:cubicBezTo>
                    <a:pt x="791045" y="425003"/>
                    <a:pt x="1671279" y="674186"/>
                    <a:pt x="2580535" y="674186"/>
                  </a:cubicBezTo>
                  <a:cubicBezTo>
                    <a:pt x="3193755" y="674186"/>
                    <a:pt x="3868334" y="547313"/>
                    <a:pt x="4488602" y="284033"/>
                  </a:cubicBezTo>
                  <a:cubicBezTo>
                    <a:pt x="4582300" y="244228"/>
                    <a:pt x="4660662" y="345393"/>
                    <a:pt x="4569032" y="413392"/>
                  </a:cubicBezTo>
                </a:path>
              </a:pathLst>
            </a:custGeom>
            <a:grpFill/>
            <a:ln w="9525" cap="flat">
              <a:noFill/>
              <a:prstDash val="solid"/>
              <a:miter/>
            </a:ln>
          </p:spPr>
          <p:txBody>
            <a:bodyPr rtlCol="0" anchor="ctr"/>
            <a:lstStyle/>
            <a:p>
              <a:endParaRPr lang="en-IN"/>
            </a:p>
          </p:txBody>
        </p:sp>
        <p:sp>
          <p:nvSpPr>
            <p:cNvPr id="8" name="Freeform: Shape 7"/>
            <p:cNvSpPr/>
            <p:nvPr/>
          </p:nvSpPr>
          <p:spPr>
            <a:xfrm>
              <a:off x="6662590" y="3736152"/>
              <a:ext cx="773036" cy="761368"/>
            </a:xfrm>
            <a:custGeom>
              <a:avLst/>
              <a:gdLst>
                <a:gd name="connsiteX0" fmla="*/ 691963 w 947553"/>
                <a:gd name="connsiteY0" fmla="*/ 249669 h 933254"/>
                <a:gd name="connsiteX1" fmla="*/ 45996 w 947553"/>
                <a:gd name="connsiteY1" fmla="*/ 228114 h 933254"/>
                <a:gd name="connsiteX2" fmla="*/ 32309 w 947553"/>
                <a:gd name="connsiteY2" fmla="*/ 153476 h 933254"/>
                <a:gd name="connsiteX3" fmla="*/ 928297 w 947553"/>
                <a:gd name="connsiteY3" fmla="*/ 69723 h 933254"/>
                <a:gd name="connsiteX4" fmla="*/ 615258 w 947553"/>
                <a:gd name="connsiteY4" fmla="*/ 913476 h 933254"/>
                <a:gd name="connsiteX5" fmla="*/ 546430 w 947553"/>
                <a:gd name="connsiteY5" fmla="*/ 880719 h 933254"/>
                <a:gd name="connsiteX6" fmla="*/ 691963 w 947553"/>
                <a:gd name="connsiteY6" fmla="*/ 249669 h 93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7553" h="933254">
                  <a:moveTo>
                    <a:pt x="691963" y="249669"/>
                  </a:moveTo>
                  <a:cubicBezTo>
                    <a:pt x="621477" y="159286"/>
                    <a:pt x="224275" y="206968"/>
                    <a:pt x="45996" y="228114"/>
                  </a:cubicBezTo>
                  <a:cubicBezTo>
                    <a:pt x="-8325" y="234743"/>
                    <a:pt x="-16612" y="187480"/>
                    <a:pt x="32309" y="153476"/>
                  </a:cubicBezTo>
                  <a:cubicBezTo>
                    <a:pt x="348663" y="-69171"/>
                    <a:pt x="867765" y="-4906"/>
                    <a:pt x="928297" y="69723"/>
                  </a:cubicBezTo>
                  <a:cubicBezTo>
                    <a:pt x="988828" y="144770"/>
                    <a:pt x="912543" y="665111"/>
                    <a:pt x="615258" y="913476"/>
                  </a:cubicBezTo>
                  <a:cubicBezTo>
                    <a:pt x="569652" y="951614"/>
                    <a:pt x="526123" y="931297"/>
                    <a:pt x="546430" y="880719"/>
                  </a:cubicBezTo>
                  <a:cubicBezTo>
                    <a:pt x="613191" y="714041"/>
                    <a:pt x="762866" y="340471"/>
                    <a:pt x="691963" y="249669"/>
                  </a:cubicBezTo>
                </a:path>
              </a:pathLst>
            </a:custGeom>
            <a:grpFill/>
            <a:ln w="9525" cap="flat">
              <a:noFill/>
              <a:prstDash val="solid"/>
              <a:miter/>
            </a:ln>
          </p:spPr>
          <p:txBody>
            <a:bodyPr rtlCol="0" anchor="ctr"/>
            <a:lstStyle/>
            <a:p>
              <a:endParaRPr lang="en-IN"/>
            </a:p>
          </p:txBody>
        </p:sp>
      </p:grpSp>
      <p:sp>
        <p:nvSpPr>
          <p:cNvPr id="30" name="TextBox 29"/>
          <p:cNvSpPr txBox="1"/>
          <p:nvPr/>
        </p:nvSpPr>
        <p:spPr>
          <a:xfrm>
            <a:off x="3609799" y="179"/>
            <a:ext cx="4981575" cy="829945"/>
          </a:xfrm>
          <a:prstGeom prst="rect">
            <a:avLst/>
          </a:prstGeom>
          <a:noFill/>
        </p:spPr>
        <p:txBody>
          <a:bodyPr wrap="none" rtlCol="0">
            <a:spAutoFit/>
          </a:bodyPr>
          <a:lstStyle/>
          <a:p>
            <a:r>
              <a:rPr lang="en-US" altLang="en-IN" sz="4800" dirty="0">
                <a:solidFill>
                  <a:schemeClr val="bg1"/>
                </a:solidFill>
                <a:latin typeface="Fira Sans Medium" panose="020B0603050000020004" pitchFamily="34" charset="0"/>
              </a:rPr>
              <a:t>CƠ SỞ LÝ THUYẾT</a:t>
            </a:r>
            <a:endParaRPr lang="en-US" altLang="en-IN" sz="4800" dirty="0">
              <a:solidFill>
                <a:schemeClr val="bg1"/>
              </a:solidFill>
              <a:latin typeface="Fira Sans Medium" panose="020B0603050000020004" pitchFamily="34" charset="0"/>
            </a:endParaRPr>
          </a:p>
        </p:txBody>
      </p:sp>
      <p:sp>
        <p:nvSpPr>
          <p:cNvPr id="3" name="TextBox 29"/>
          <p:cNvSpPr txBox="1"/>
          <p:nvPr/>
        </p:nvSpPr>
        <p:spPr>
          <a:xfrm>
            <a:off x="2162634" y="3827959"/>
            <a:ext cx="7865745" cy="768350"/>
          </a:xfrm>
          <a:prstGeom prst="rect">
            <a:avLst/>
          </a:prstGeom>
          <a:noFill/>
        </p:spPr>
        <p:txBody>
          <a:bodyPr wrap="none" rtlCol="0">
            <a:spAutoFit/>
          </a:bodyPr>
          <a:p>
            <a:r>
              <a:rPr lang="en-US" altLang="en-IN" sz="4400" dirty="0">
                <a:solidFill>
                  <a:schemeClr val="tx1"/>
                </a:solidFill>
                <a:latin typeface="Fira Sans Medium" panose="020B0603050000020004" pitchFamily="34" charset="0"/>
              </a:rPr>
              <a:t>1. TỔNG QUAN VỀ APACHE HIVE</a:t>
            </a:r>
            <a:endParaRPr lang="en-US" altLang="en-IN" sz="4400" dirty="0">
              <a:solidFill>
                <a:schemeClr val="tx1"/>
              </a:solidFill>
              <a:latin typeface="Fira Sans Medium" panose="020B06030500000200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extBox 87"/>
          <p:cNvSpPr txBox="1"/>
          <p:nvPr/>
        </p:nvSpPr>
        <p:spPr>
          <a:xfrm>
            <a:off x="597293" y="275962"/>
            <a:ext cx="7865745" cy="768350"/>
          </a:xfrm>
          <a:prstGeom prst="rect">
            <a:avLst/>
          </a:prstGeom>
          <a:noFill/>
        </p:spPr>
        <p:txBody>
          <a:bodyPr wrap="none" rtlCol="0">
            <a:spAutoFit/>
          </a:bodyPr>
          <a:lstStyle/>
          <a:p>
            <a:r>
              <a:rPr lang="en-US" altLang="en-IN" sz="4400" dirty="0">
                <a:latin typeface="Fira Sans Medium" panose="020B0603050000020004" pitchFamily="34" charset="0"/>
              </a:rPr>
              <a:t>1. TỔNG QUAN VỀ APACHE HIVE</a:t>
            </a:r>
            <a:endParaRPr lang="en-US" altLang="en-IN" sz="4400" dirty="0">
              <a:latin typeface="Fira Sans Medium" panose="020B0603050000020004" pitchFamily="34" charset="0"/>
            </a:endParaRPr>
          </a:p>
        </p:txBody>
      </p:sp>
      <p:grpSp>
        <p:nvGrpSpPr>
          <p:cNvPr id="65" name="Group 64"/>
          <p:cNvGrpSpPr/>
          <p:nvPr/>
        </p:nvGrpSpPr>
        <p:grpSpPr>
          <a:xfrm rot="12147091">
            <a:off x="10215311" y="5533587"/>
            <a:ext cx="2210578" cy="2419013"/>
            <a:chOff x="-447720" y="-856723"/>
            <a:chExt cx="2210578" cy="2419013"/>
          </a:xfrm>
        </p:grpSpPr>
        <p:sp>
          <p:nvSpPr>
            <p:cNvPr id="66" name="Graphic 4"/>
            <p:cNvSpPr/>
            <p:nvPr/>
          </p:nvSpPr>
          <p:spPr>
            <a:xfrm rot="2476041">
              <a:off x="-269976" y="-648288"/>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131921"/>
            </a:solidFill>
            <a:ln w="9525" cap="flat">
              <a:noFill/>
              <a:prstDash val="solid"/>
              <a:miter/>
            </a:ln>
          </p:spPr>
          <p:txBody>
            <a:bodyPr rtlCol="0" anchor="ctr"/>
            <a:lstStyle/>
            <a:p>
              <a:endParaRPr lang="en-IN" dirty="0"/>
            </a:p>
          </p:txBody>
        </p:sp>
        <p:sp>
          <p:nvSpPr>
            <p:cNvPr id="67" name="Graphic 4"/>
            <p:cNvSpPr/>
            <p:nvPr/>
          </p:nvSpPr>
          <p:spPr>
            <a:xfrm rot="15002268" flipH="1">
              <a:off x="31601" y="-1336044"/>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232F3E"/>
            </a:solidFill>
            <a:ln w="9525" cap="flat">
              <a:noFill/>
              <a:prstDash val="solid"/>
              <a:miter/>
            </a:ln>
          </p:spPr>
          <p:txBody>
            <a:bodyPr rtlCol="0" anchor="ctr"/>
            <a:lstStyle/>
            <a:p>
              <a:endParaRPr lang="en-IN" dirty="0"/>
            </a:p>
          </p:txBody>
        </p:sp>
      </p:grpSp>
      <p:sp>
        <p:nvSpPr>
          <p:cNvPr id="68" name="Graphic 11"/>
          <p:cNvSpPr/>
          <p:nvPr/>
        </p:nvSpPr>
        <p:spPr>
          <a:xfrm rot="7707741">
            <a:off x="11670176" y="5713437"/>
            <a:ext cx="775163" cy="720875"/>
          </a:xfrm>
          <a:custGeom>
            <a:avLst/>
            <a:gdLst>
              <a:gd name="connsiteX0" fmla="*/ 1051454 w 1444799"/>
              <a:gd name="connsiteY0" fmla="*/ 206792 h 1343613"/>
              <a:gd name="connsiteX1" fmla="*/ 1253384 w 1444799"/>
              <a:gd name="connsiteY1" fmla="*/ 532548 h 1343613"/>
              <a:gd name="connsiteX2" fmla="*/ 1443884 w 1444799"/>
              <a:gd name="connsiteY2" fmla="*/ 904023 h 1343613"/>
              <a:gd name="connsiteX3" fmla="*/ 1145752 w 1444799"/>
              <a:gd name="connsiteY3" fmla="*/ 1165960 h 1343613"/>
              <a:gd name="connsiteX4" fmla="*/ 728556 w 1444799"/>
              <a:gd name="connsiteY4" fmla="*/ 1305025 h 1343613"/>
              <a:gd name="connsiteX5" fmla="*/ 267546 w 1444799"/>
              <a:gd name="connsiteY5" fmla="*/ 1305025 h 1343613"/>
              <a:gd name="connsiteX6" fmla="*/ 21801 w 1444799"/>
              <a:gd name="connsiteY6" fmla="*/ 912595 h 1343613"/>
              <a:gd name="connsiteX7" fmla="*/ 64664 w 1444799"/>
              <a:gd name="connsiteY7" fmla="*/ 463968 h 1343613"/>
              <a:gd name="connsiteX8" fmla="*/ 405659 w 1444799"/>
              <a:gd name="connsiteY8" fmla="*/ 187742 h 1343613"/>
              <a:gd name="connsiteX9" fmla="*/ 753321 w 1444799"/>
              <a:gd name="connsiteY9" fmla="*/ 100 h 1343613"/>
              <a:gd name="connsiteX10" fmla="*/ 1051454 w 1444799"/>
              <a:gd name="connsiteY10" fmla="*/ 206792 h 134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4799" h="1343613">
                <a:moveTo>
                  <a:pt x="1051454" y="206792"/>
                </a:moveTo>
                <a:cubicBezTo>
                  <a:pt x="1128607" y="309663"/>
                  <a:pt x="1171469" y="411580"/>
                  <a:pt x="1253384" y="532548"/>
                </a:cubicBezTo>
                <a:cubicBezTo>
                  <a:pt x="1336252" y="652563"/>
                  <a:pt x="1457219" y="791628"/>
                  <a:pt x="1443884" y="904023"/>
                </a:cubicBezTo>
                <a:cubicBezTo>
                  <a:pt x="1430549" y="1016418"/>
                  <a:pt x="1282912" y="1102143"/>
                  <a:pt x="1145752" y="1165960"/>
                </a:cubicBezTo>
                <a:cubicBezTo>
                  <a:pt x="1008591" y="1228825"/>
                  <a:pt x="880956" y="1269783"/>
                  <a:pt x="728556" y="1305025"/>
                </a:cubicBezTo>
                <a:cubicBezTo>
                  <a:pt x="575204" y="1340268"/>
                  <a:pt x="397086" y="1370748"/>
                  <a:pt x="267546" y="1305025"/>
                </a:cubicBezTo>
                <a:cubicBezTo>
                  <a:pt x="138959" y="1239303"/>
                  <a:pt x="58949" y="1076425"/>
                  <a:pt x="21801" y="912595"/>
                </a:cubicBezTo>
                <a:cubicBezTo>
                  <a:pt x="-14394" y="748765"/>
                  <a:pt x="-8679" y="583030"/>
                  <a:pt x="64664" y="463968"/>
                </a:cubicBezTo>
                <a:cubicBezTo>
                  <a:pt x="138006" y="345858"/>
                  <a:pt x="278976" y="274420"/>
                  <a:pt x="405659" y="187742"/>
                </a:cubicBezTo>
                <a:cubicBezTo>
                  <a:pt x="531389" y="101065"/>
                  <a:pt x="642831" y="100"/>
                  <a:pt x="753321" y="100"/>
                </a:cubicBezTo>
                <a:cubicBezTo>
                  <a:pt x="864764" y="1052"/>
                  <a:pt x="974301" y="104875"/>
                  <a:pt x="1051454" y="206792"/>
                </a:cubicBezTo>
                <a:close/>
              </a:path>
            </a:pathLst>
          </a:custGeom>
          <a:solidFill>
            <a:srgbClr val="FF9900"/>
          </a:solidFill>
          <a:ln w="9525" cap="flat">
            <a:noFill/>
            <a:prstDash val="solid"/>
            <a:miter/>
          </a:ln>
        </p:spPr>
        <p:txBody>
          <a:bodyPr rtlCol="0" anchor="ctr"/>
          <a:lstStyle/>
          <a:p>
            <a:endParaRPr lang="en-IN"/>
          </a:p>
        </p:txBody>
      </p:sp>
      <p:sp>
        <p:nvSpPr>
          <p:cNvPr id="100" name="Text Box 99"/>
          <p:cNvSpPr txBox="1"/>
          <p:nvPr/>
        </p:nvSpPr>
        <p:spPr>
          <a:xfrm>
            <a:off x="597535" y="1310640"/>
            <a:ext cx="10936605" cy="2676525"/>
          </a:xfrm>
          <a:prstGeom prst="rect">
            <a:avLst/>
          </a:prstGeom>
          <a:noFill/>
          <a:ln w="9525">
            <a:noFill/>
          </a:ln>
        </p:spPr>
        <p:txBody>
          <a:bodyPr wrap="square">
            <a:spAutoFit/>
          </a:bodyPr>
          <a:p>
            <a:pPr indent="0"/>
            <a:r>
              <a:rPr lang="en-US" sz="2800" b="0">
                <a:latin typeface="Calibri" panose="020F0502020204030204" charset="0"/>
                <a:cs typeface="Calibri" panose="020F0502020204030204" charset="0"/>
              </a:rPr>
              <a:t>- Apache Hive là công cụ cơ sở hạ tầng kho dữ liệu để xử lý dữ liệu có cấu trúc trong Hadoop. </a:t>
            </a:r>
            <a:endParaRPr lang="en-US" sz="2800" b="0">
              <a:latin typeface="Calibri" panose="020F0502020204030204" charset="0"/>
              <a:cs typeface="Calibri" panose="020F0502020204030204" charset="0"/>
            </a:endParaRPr>
          </a:p>
          <a:p>
            <a:pPr indent="0"/>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Nó nằm trên đỉnh Hadoop để tóm tắt Dữ liệu lớn nên giúp cho việc truy vấn và phân tích trở nên dễ dàng mà không cần hiểu biết nhiều về MapReduce</a:t>
            </a:r>
            <a:endParaRPr lang="en-US" sz="2800">
              <a:latin typeface="Calibri" panose="020F0502020204030204" charset="0"/>
              <a:cs typeface="Calibri" panose="020F0502020204030204" charset="0"/>
            </a:endParaRPr>
          </a:p>
        </p:txBody>
      </p:sp>
      <p:sp>
        <p:nvSpPr>
          <p:cNvPr id="2" name="Text Box 1"/>
          <p:cNvSpPr txBox="1"/>
          <p:nvPr/>
        </p:nvSpPr>
        <p:spPr>
          <a:xfrm>
            <a:off x="598170" y="4208145"/>
            <a:ext cx="9772650" cy="1814830"/>
          </a:xfrm>
          <a:prstGeom prst="rect">
            <a:avLst/>
          </a:prstGeom>
          <a:noFill/>
          <a:ln w="9525">
            <a:noFill/>
          </a:ln>
        </p:spPr>
        <p:txBody>
          <a:bodyPr wrap="square">
            <a:spAutoFit/>
          </a:bodyPr>
          <a:p>
            <a:pPr lvl="0" algn="l">
              <a:buClrTx/>
              <a:buSzTx/>
              <a:buFontTx/>
            </a:pPr>
            <a:r>
              <a:rPr lang="en-US" sz="2800">
                <a:latin typeface="Calibri" panose="020F0502020204030204" charset="0"/>
                <a:cs typeface="Calibri" panose="020F0502020204030204" charset="0"/>
                <a:sym typeface="+mn-ea"/>
              </a:rPr>
              <a:t>Cụ thể hơn, Apache Hive là 1 kho dữ liệu (</a:t>
            </a:r>
            <a:r>
              <a:rPr lang="en-US" sz="2800">
                <a:latin typeface="Calibri" panose="020F0502020204030204" charset="0"/>
                <a:cs typeface="Calibri" panose="020F0502020204030204" charset="0"/>
                <a:sym typeface="+mn-ea"/>
              </a:rPr>
              <a:t>D</a:t>
            </a:r>
            <a:r>
              <a:rPr lang="en-US" sz="2800">
                <a:latin typeface="Calibri" panose="020F0502020204030204" charset="0"/>
                <a:cs typeface="Calibri" panose="020F0502020204030204" charset="0"/>
                <a:sym typeface="+mn-ea"/>
              </a:rPr>
              <a:t>ata </a:t>
            </a:r>
            <a:r>
              <a:rPr lang="en-US" sz="2800">
                <a:latin typeface="Calibri" panose="020F0502020204030204" charset="0"/>
                <a:cs typeface="Calibri" panose="020F0502020204030204" charset="0"/>
                <a:sym typeface="+mn-ea"/>
              </a:rPr>
              <a:t>W</a:t>
            </a:r>
            <a:r>
              <a:rPr lang="en-US" sz="2800">
                <a:latin typeface="Calibri" panose="020F0502020204030204" charset="0"/>
                <a:cs typeface="Calibri" panose="020F0502020204030204" charset="0"/>
                <a:sym typeface="+mn-ea"/>
              </a:rPr>
              <a:t>arehouse) hỗ trợ người sử dụng có thể dễ dàng hơn trong việc quản lý và truy vấn đối với các tập dữ liệu lớn được </a:t>
            </a:r>
            <a:r>
              <a:rPr lang="en-US" sz="2800">
                <a:latin typeface="Calibri" panose="020F0502020204030204" charset="0"/>
                <a:cs typeface="Calibri" panose="020F0502020204030204" charset="0"/>
                <a:sym typeface="+mn-ea"/>
              </a:rPr>
              <a:t>lưu </a:t>
            </a:r>
            <a:r>
              <a:rPr lang="en-US" sz="2800">
                <a:latin typeface="Calibri" panose="020F0502020204030204" charset="0"/>
                <a:cs typeface="Calibri" panose="020F0502020204030204" charset="0"/>
                <a:sym typeface="+mn-ea"/>
              </a:rPr>
              <a:t>trữ trên các hệ thống lưu trữ phân tán (</a:t>
            </a:r>
            <a:r>
              <a:rPr lang="en-US" sz="2800">
                <a:latin typeface="Calibri" panose="020F0502020204030204" charset="0"/>
                <a:cs typeface="Calibri" panose="020F0502020204030204" charset="0"/>
                <a:sym typeface="+mn-ea"/>
              </a:rPr>
              <a:t>D</a:t>
            </a:r>
            <a:r>
              <a:rPr lang="en-US" sz="2800">
                <a:latin typeface="Calibri" panose="020F0502020204030204" charset="0"/>
                <a:cs typeface="Calibri" panose="020F0502020204030204" charset="0"/>
                <a:sym typeface="+mn-ea"/>
              </a:rPr>
              <a:t>istributed </a:t>
            </a:r>
            <a:r>
              <a:rPr lang="en-US" sz="2800">
                <a:latin typeface="Calibri" panose="020F0502020204030204" charset="0"/>
                <a:cs typeface="Calibri" panose="020F0502020204030204" charset="0"/>
                <a:sym typeface="+mn-ea"/>
              </a:rPr>
              <a:t>S</a:t>
            </a:r>
            <a:r>
              <a:rPr lang="en-US" sz="2800">
                <a:latin typeface="Calibri" panose="020F0502020204030204" charset="0"/>
                <a:cs typeface="Calibri" panose="020F0502020204030204" charset="0"/>
                <a:sym typeface="+mn-ea"/>
              </a:rPr>
              <a:t>torage)</a:t>
            </a:r>
            <a:endParaRPr lang="en-US" sz="2800">
              <a:latin typeface="Calibri" panose="020F0502020204030204" charset="0"/>
              <a:cs typeface="Calibri" panose="020F0502020204030204" charset="0"/>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extBox 87"/>
          <p:cNvSpPr txBox="1"/>
          <p:nvPr/>
        </p:nvSpPr>
        <p:spPr>
          <a:xfrm>
            <a:off x="597293" y="275962"/>
            <a:ext cx="7865745" cy="768350"/>
          </a:xfrm>
          <a:prstGeom prst="rect">
            <a:avLst/>
          </a:prstGeom>
          <a:noFill/>
        </p:spPr>
        <p:txBody>
          <a:bodyPr wrap="none" rtlCol="0">
            <a:spAutoFit/>
          </a:bodyPr>
          <a:lstStyle/>
          <a:p>
            <a:r>
              <a:rPr lang="en-US" altLang="en-IN" sz="4400" dirty="0">
                <a:latin typeface="Fira Sans Medium" panose="020B0603050000020004" pitchFamily="34" charset="0"/>
              </a:rPr>
              <a:t>1. TỔNG QUAN VỀ APACHE HIVE</a:t>
            </a:r>
            <a:endParaRPr lang="en-US" altLang="en-IN" sz="4400" dirty="0">
              <a:latin typeface="Fira Sans Medium" panose="020B0603050000020004" pitchFamily="34" charset="0"/>
            </a:endParaRPr>
          </a:p>
        </p:txBody>
      </p:sp>
      <p:grpSp>
        <p:nvGrpSpPr>
          <p:cNvPr id="65" name="Group 64"/>
          <p:cNvGrpSpPr/>
          <p:nvPr/>
        </p:nvGrpSpPr>
        <p:grpSpPr>
          <a:xfrm rot="12147091">
            <a:off x="10215311" y="5533587"/>
            <a:ext cx="2210578" cy="2419013"/>
            <a:chOff x="-447720" y="-856723"/>
            <a:chExt cx="2210578" cy="2419013"/>
          </a:xfrm>
        </p:grpSpPr>
        <p:sp>
          <p:nvSpPr>
            <p:cNvPr id="66" name="Graphic 4"/>
            <p:cNvSpPr/>
            <p:nvPr/>
          </p:nvSpPr>
          <p:spPr>
            <a:xfrm rot="2476041">
              <a:off x="-269976" y="-648288"/>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131921"/>
            </a:solidFill>
            <a:ln w="9525" cap="flat">
              <a:noFill/>
              <a:prstDash val="solid"/>
              <a:miter/>
            </a:ln>
          </p:spPr>
          <p:txBody>
            <a:bodyPr rtlCol="0" anchor="ctr"/>
            <a:lstStyle/>
            <a:p>
              <a:endParaRPr lang="en-IN" dirty="0"/>
            </a:p>
          </p:txBody>
        </p:sp>
        <p:sp>
          <p:nvSpPr>
            <p:cNvPr id="67" name="Graphic 4"/>
            <p:cNvSpPr/>
            <p:nvPr/>
          </p:nvSpPr>
          <p:spPr>
            <a:xfrm rot="15002268" flipH="1">
              <a:off x="31601" y="-1336044"/>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232F3E"/>
            </a:solidFill>
            <a:ln w="9525" cap="flat">
              <a:noFill/>
              <a:prstDash val="solid"/>
              <a:miter/>
            </a:ln>
          </p:spPr>
          <p:txBody>
            <a:bodyPr rtlCol="0" anchor="ctr"/>
            <a:lstStyle/>
            <a:p>
              <a:endParaRPr lang="en-IN" dirty="0"/>
            </a:p>
          </p:txBody>
        </p:sp>
      </p:grpSp>
      <p:sp>
        <p:nvSpPr>
          <p:cNvPr id="68" name="Graphic 11"/>
          <p:cNvSpPr/>
          <p:nvPr/>
        </p:nvSpPr>
        <p:spPr>
          <a:xfrm rot="7707741">
            <a:off x="11670176" y="5713437"/>
            <a:ext cx="775163" cy="720875"/>
          </a:xfrm>
          <a:custGeom>
            <a:avLst/>
            <a:gdLst>
              <a:gd name="connsiteX0" fmla="*/ 1051454 w 1444799"/>
              <a:gd name="connsiteY0" fmla="*/ 206792 h 1343613"/>
              <a:gd name="connsiteX1" fmla="*/ 1253384 w 1444799"/>
              <a:gd name="connsiteY1" fmla="*/ 532548 h 1343613"/>
              <a:gd name="connsiteX2" fmla="*/ 1443884 w 1444799"/>
              <a:gd name="connsiteY2" fmla="*/ 904023 h 1343613"/>
              <a:gd name="connsiteX3" fmla="*/ 1145752 w 1444799"/>
              <a:gd name="connsiteY3" fmla="*/ 1165960 h 1343613"/>
              <a:gd name="connsiteX4" fmla="*/ 728556 w 1444799"/>
              <a:gd name="connsiteY4" fmla="*/ 1305025 h 1343613"/>
              <a:gd name="connsiteX5" fmla="*/ 267546 w 1444799"/>
              <a:gd name="connsiteY5" fmla="*/ 1305025 h 1343613"/>
              <a:gd name="connsiteX6" fmla="*/ 21801 w 1444799"/>
              <a:gd name="connsiteY6" fmla="*/ 912595 h 1343613"/>
              <a:gd name="connsiteX7" fmla="*/ 64664 w 1444799"/>
              <a:gd name="connsiteY7" fmla="*/ 463968 h 1343613"/>
              <a:gd name="connsiteX8" fmla="*/ 405659 w 1444799"/>
              <a:gd name="connsiteY8" fmla="*/ 187742 h 1343613"/>
              <a:gd name="connsiteX9" fmla="*/ 753321 w 1444799"/>
              <a:gd name="connsiteY9" fmla="*/ 100 h 1343613"/>
              <a:gd name="connsiteX10" fmla="*/ 1051454 w 1444799"/>
              <a:gd name="connsiteY10" fmla="*/ 206792 h 134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4799" h="1343613">
                <a:moveTo>
                  <a:pt x="1051454" y="206792"/>
                </a:moveTo>
                <a:cubicBezTo>
                  <a:pt x="1128607" y="309663"/>
                  <a:pt x="1171469" y="411580"/>
                  <a:pt x="1253384" y="532548"/>
                </a:cubicBezTo>
                <a:cubicBezTo>
                  <a:pt x="1336252" y="652563"/>
                  <a:pt x="1457219" y="791628"/>
                  <a:pt x="1443884" y="904023"/>
                </a:cubicBezTo>
                <a:cubicBezTo>
                  <a:pt x="1430549" y="1016418"/>
                  <a:pt x="1282912" y="1102143"/>
                  <a:pt x="1145752" y="1165960"/>
                </a:cubicBezTo>
                <a:cubicBezTo>
                  <a:pt x="1008591" y="1228825"/>
                  <a:pt x="880956" y="1269783"/>
                  <a:pt x="728556" y="1305025"/>
                </a:cubicBezTo>
                <a:cubicBezTo>
                  <a:pt x="575204" y="1340268"/>
                  <a:pt x="397086" y="1370748"/>
                  <a:pt x="267546" y="1305025"/>
                </a:cubicBezTo>
                <a:cubicBezTo>
                  <a:pt x="138959" y="1239303"/>
                  <a:pt x="58949" y="1076425"/>
                  <a:pt x="21801" y="912595"/>
                </a:cubicBezTo>
                <a:cubicBezTo>
                  <a:pt x="-14394" y="748765"/>
                  <a:pt x="-8679" y="583030"/>
                  <a:pt x="64664" y="463968"/>
                </a:cubicBezTo>
                <a:cubicBezTo>
                  <a:pt x="138006" y="345858"/>
                  <a:pt x="278976" y="274420"/>
                  <a:pt x="405659" y="187742"/>
                </a:cubicBezTo>
                <a:cubicBezTo>
                  <a:pt x="531389" y="101065"/>
                  <a:pt x="642831" y="100"/>
                  <a:pt x="753321" y="100"/>
                </a:cubicBezTo>
                <a:cubicBezTo>
                  <a:pt x="864764" y="1052"/>
                  <a:pt x="974301" y="104875"/>
                  <a:pt x="1051454" y="206792"/>
                </a:cubicBezTo>
                <a:close/>
              </a:path>
            </a:pathLst>
          </a:custGeom>
          <a:solidFill>
            <a:srgbClr val="FF9900"/>
          </a:solidFill>
          <a:ln w="9525" cap="flat">
            <a:noFill/>
            <a:prstDash val="solid"/>
            <a:miter/>
          </a:ln>
        </p:spPr>
        <p:txBody>
          <a:bodyPr rtlCol="0" anchor="ctr"/>
          <a:lstStyle/>
          <a:p>
            <a:endParaRPr lang="en-IN"/>
          </a:p>
        </p:txBody>
      </p:sp>
      <p:sp>
        <p:nvSpPr>
          <p:cNvPr id="100" name="Text Box 99"/>
          <p:cNvSpPr txBox="1"/>
          <p:nvPr/>
        </p:nvSpPr>
        <p:spPr>
          <a:xfrm>
            <a:off x="597535" y="1310640"/>
            <a:ext cx="10936605" cy="521970"/>
          </a:xfrm>
          <a:prstGeom prst="rect">
            <a:avLst/>
          </a:prstGeom>
          <a:noFill/>
          <a:ln w="9525">
            <a:noFill/>
          </a:ln>
        </p:spPr>
        <p:txBody>
          <a:bodyPr wrap="square">
            <a:spAutoFit/>
          </a:bodyPr>
          <a:p>
            <a:pPr indent="0"/>
            <a:r>
              <a:rPr lang="en-US" sz="2800" b="0">
                <a:latin typeface="Calibri" panose="020F0502020204030204" charset="0"/>
                <a:cs typeface="Calibri" panose="020F0502020204030204" charset="0"/>
              </a:rPr>
              <a:t>Các tính năng được cung cấp</a:t>
            </a:r>
            <a:endParaRPr lang="en-US" sz="2800">
              <a:latin typeface="Calibri" panose="020F0502020204030204" charset="0"/>
              <a:cs typeface="Calibri" panose="020F0502020204030204" charset="0"/>
            </a:endParaRPr>
          </a:p>
        </p:txBody>
      </p:sp>
      <p:sp>
        <p:nvSpPr>
          <p:cNvPr id="3" name="Text Box 2"/>
          <p:cNvSpPr txBox="1"/>
          <p:nvPr/>
        </p:nvSpPr>
        <p:spPr>
          <a:xfrm>
            <a:off x="596900" y="2022475"/>
            <a:ext cx="10937875" cy="3107690"/>
          </a:xfrm>
          <a:prstGeom prst="rect">
            <a:avLst/>
          </a:prstGeom>
          <a:noFill/>
          <a:ln w="9525">
            <a:noFill/>
          </a:ln>
        </p:spPr>
        <p:txBody>
          <a:bodyPr wrap="square">
            <a:spAutoFit/>
          </a:bodyPr>
          <a:p>
            <a:pPr marL="457200" lvl="0" indent="-457200" algn="l">
              <a:buClrTx/>
              <a:buSzTx/>
              <a:buFont typeface="Arial" panose="020B0604020202020204" pitchFamily="34" charset="0"/>
              <a:buChar char="•"/>
            </a:pPr>
            <a:r>
              <a:rPr lang="en-US" sz="2800">
                <a:latin typeface="Calibri" panose="020F0502020204030204" charset="0"/>
                <a:cs typeface="Calibri" panose="020F0502020204030204" charset="0"/>
                <a:sym typeface="+mn-ea"/>
              </a:rPr>
              <a:t> </a:t>
            </a:r>
            <a:r>
              <a:rPr lang="en-US" sz="2800">
                <a:latin typeface="Calibri" panose="020F0502020204030204" charset="0"/>
                <a:cs typeface="Calibri" panose="020F0502020204030204" charset="0"/>
                <a:sym typeface="+mn-ea"/>
              </a:rPr>
              <a:t>Công cụ cho phép dễ dàng thực hiện tác vụ như trích xuất, vận chuyển và lưu trữ dữ liệu.</a:t>
            </a:r>
            <a:endParaRPr lang="en-US" sz="2800">
              <a:latin typeface="Calibri" panose="020F0502020204030204" charset="0"/>
              <a:cs typeface="Calibri" panose="020F0502020204030204" charset="0"/>
              <a:sym typeface="+mn-ea"/>
            </a:endParaRPr>
          </a:p>
          <a:p>
            <a:pPr marL="457200" lvl="0" indent="-457200" algn="l">
              <a:buClrTx/>
              <a:buSzTx/>
              <a:buFont typeface="Arial" panose="020B0604020202020204" pitchFamily="34" charset="0"/>
              <a:buChar char="•"/>
            </a:pPr>
            <a:r>
              <a:rPr lang="en-US" sz="2800">
                <a:latin typeface="Calibri" panose="020F0502020204030204" charset="0"/>
                <a:cs typeface="Calibri" panose="020F0502020204030204" charset="0"/>
                <a:sym typeface="+mn-ea"/>
              </a:rPr>
              <a:t>Cơ chế để xử lý cho nhiều định dạng dữ liệu khác nhau.</a:t>
            </a:r>
            <a:endParaRPr lang="en-US" sz="2800">
              <a:latin typeface="Calibri" panose="020F0502020204030204" charset="0"/>
              <a:cs typeface="Calibri" panose="020F0502020204030204" charset="0"/>
              <a:sym typeface="+mn-ea"/>
            </a:endParaRPr>
          </a:p>
          <a:p>
            <a:pPr marL="457200" lvl="0" indent="-457200" algn="l">
              <a:buClrTx/>
              <a:buSzTx/>
              <a:buFont typeface="Arial" panose="020B0604020202020204" pitchFamily="34" charset="0"/>
              <a:buChar char="•"/>
            </a:pPr>
            <a:r>
              <a:rPr lang="en-US" sz="2800">
                <a:latin typeface="Calibri" panose="020F0502020204030204" charset="0"/>
                <a:cs typeface="Calibri" panose="020F0502020204030204" charset="0"/>
                <a:sym typeface="+mn-ea"/>
              </a:rPr>
              <a:t>Truy cập tới dữ liệu dạng files được lưu trữ trực tiếp ở trong Apache HDFS hoặc đối với nhiều hệ thống lưu trữ dữ liệu khác như Apache HBase</a:t>
            </a:r>
            <a:endParaRPr lang="en-US" sz="2800">
              <a:latin typeface="Calibri" panose="020F0502020204030204" charset="0"/>
              <a:cs typeface="Calibri" panose="020F0502020204030204" charset="0"/>
              <a:sym typeface="+mn-ea"/>
            </a:endParaRPr>
          </a:p>
          <a:p>
            <a:pPr marL="457200" lvl="0" indent="-457200" algn="l">
              <a:buClrTx/>
              <a:buSzTx/>
              <a:buFont typeface="Arial" panose="020B0604020202020204" pitchFamily="34" charset="0"/>
              <a:buChar char="•"/>
            </a:pPr>
            <a:r>
              <a:rPr lang="en-US" sz="2800">
                <a:latin typeface="Calibri" panose="020F0502020204030204" charset="0"/>
                <a:cs typeface="Calibri" panose="020F0502020204030204" charset="0"/>
                <a:sym typeface="+mn-ea"/>
              </a:rPr>
              <a:t>Thực hiện query thông qua MapReduce</a:t>
            </a:r>
            <a:endParaRPr lang="en-US" sz="2800">
              <a:latin typeface="Calibri" panose="020F0502020204030204" charset="0"/>
              <a:cs typeface="Calibri" panose="020F0502020204030204" charset="0"/>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extBox 87"/>
          <p:cNvSpPr txBox="1"/>
          <p:nvPr/>
        </p:nvSpPr>
        <p:spPr>
          <a:xfrm>
            <a:off x="597293" y="275962"/>
            <a:ext cx="7865745" cy="768350"/>
          </a:xfrm>
          <a:prstGeom prst="rect">
            <a:avLst/>
          </a:prstGeom>
          <a:noFill/>
        </p:spPr>
        <p:txBody>
          <a:bodyPr wrap="none" rtlCol="0">
            <a:spAutoFit/>
          </a:bodyPr>
          <a:lstStyle/>
          <a:p>
            <a:r>
              <a:rPr lang="en-US" altLang="en-IN" sz="4400" dirty="0">
                <a:latin typeface="Fira Sans Medium" panose="020B0603050000020004" pitchFamily="34" charset="0"/>
              </a:rPr>
              <a:t>1. TỔNG QUAN VỀ APACHE HIVE</a:t>
            </a:r>
            <a:endParaRPr lang="en-US" altLang="en-IN" sz="4400" dirty="0">
              <a:latin typeface="Fira Sans Medium" panose="020B0603050000020004" pitchFamily="34" charset="0"/>
            </a:endParaRPr>
          </a:p>
        </p:txBody>
      </p:sp>
      <p:grpSp>
        <p:nvGrpSpPr>
          <p:cNvPr id="65" name="Group 64"/>
          <p:cNvGrpSpPr/>
          <p:nvPr/>
        </p:nvGrpSpPr>
        <p:grpSpPr>
          <a:xfrm rot="12147091">
            <a:off x="10215311" y="5533587"/>
            <a:ext cx="2210578" cy="2419013"/>
            <a:chOff x="-447720" y="-856723"/>
            <a:chExt cx="2210578" cy="2419013"/>
          </a:xfrm>
        </p:grpSpPr>
        <p:sp>
          <p:nvSpPr>
            <p:cNvPr id="66" name="Graphic 4"/>
            <p:cNvSpPr/>
            <p:nvPr/>
          </p:nvSpPr>
          <p:spPr>
            <a:xfrm rot="2476041">
              <a:off x="-269976" y="-648288"/>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131921"/>
            </a:solidFill>
            <a:ln w="9525" cap="flat">
              <a:noFill/>
              <a:prstDash val="solid"/>
              <a:miter/>
            </a:ln>
          </p:spPr>
          <p:txBody>
            <a:bodyPr rtlCol="0" anchor="ctr"/>
            <a:lstStyle/>
            <a:p>
              <a:endParaRPr lang="en-IN" dirty="0"/>
            </a:p>
          </p:txBody>
        </p:sp>
        <p:sp>
          <p:nvSpPr>
            <p:cNvPr id="67" name="Graphic 4"/>
            <p:cNvSpPr/>
            <p:nvPr/>
          </p:nvSpPr>
          <p:spPr>
            <a:xfrm rot="15002268" flipH="1">
              <a:off x="31601" y="-1336044"/>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232F3E"/>
            </a:solidFill>
            <a:ln w="9525" cap="flat">
              <a:noFill/>
              <a:prstDash val="solid"/>
              <a:miter/>
            </a:ln>
          </p:spPr>
          <p:txBody>
            <a:bodyPr rtlCol="0" anchor="ctr"/>
            <a:lstStyle/>
            <a:p>
              <a:endParaRPr lang="en-IN" dirty="0"/>
            </a:p>
          </p:txBody>
        </p:sp>
      </p:grpSp>
      <p:sp>
        <p:nvSpPr>
          <p:cNvPr id="68" name="Graphic 11"/>
          <p:cNvSpPr/>
          <p:nvPr/>
        </p:nvSpPr>
        <p:spPr>
          <a:xfrm rot="7707741">
            <a:off x="11670176" y="5713437"/>
            <a:ext cx="775163" cy="720875"/>
          </a:xfrm>
          <a:custGeom>
            <a:avLst/>
            <a:gdLst>
              <a:gd name="connsiteX0" fmla="*/ 1051454 w 1444799"/>
              <a:gd name="connsiteY0" fmla="*/ 206792 h 1343613"/>
              <a:gd name="connsiteX1" fmla="*/ 1253384 w 1444799"/>
              <a:gd name="connsiteY1" fmla="*/ 532548 h 1343613"/>
              <a:gd name="connsiteX2" fmla="*/ 1443884 w 1444799"/>
              <a:gd name="connsiteY2" fmla="*/ 904023 h 1343613"/>
              <a:gd name="connsiteX3" fmla="*/ 1145752 w 1444799"/>
              <a:gd name="connsiteY3" fmla="*/ 1165960 h 1343613"/>
              <a:gd name="connsiteX4" fmla="*/ 728556 w 1444799"/>
              <a:gd name="connsiteY4" fmla="*/ 1305025 h 1343613"/>
              <a:gd name="connsiteX5" fmla="*/ 267546 w 1444799"/>
              <a:gd name="connsiteY5" fmla="*/ 1305025 h 1343613"/>
              <a:gd name="connsiteX6" fmla="*/ 21801 w 1444799"/>
              <a:gd name="connsiteY6" fmla="*/ 912595 h 1343613"/>
              <a:gd name="connsiteX7" fmla="*/ 64664 w 1444799"/>
              <a:gd name="connsiteY7" fmla="*/ 463968 h 1343613"/>
              <a:gd name="connsiteX8" fmla="*/ 405659 w 1444799"/>
              <a:gd name="connsiteY8" fmla="*/ 187742 h 1343613"/>
              <a:gd name="connsiteX9" fmla="*/ 753321 w 1444799"/>
              <a:gd name="connsiteY9" fmla="*/ 100 h 1343613"/>
              <a:gd name="connsiteX10" fmla="*/ 1051454 w 1444799"/>
              <a:gd name="connsiteY10" fmla="*/ 206792 h 134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4799" h="1343613">
                <a:moveTo>
                  <a:pt x="1051454" y="206792"/>
                </a:moveTo>
                <a:cubicBezTo>
                  <a:pt x="1128607" y="309663"/>
                  <a:pt x="1171469" y="411580"/>
                  <a:pt x="1253384" y="532548"/>
                </a:cubicBezTo>
                <a:cubicBezTo>
                  <a:pt x="1336252" y="652563"/>
                  <a:pt x="1457219" y="791628"/>
                  <a:pt x="1443884" y="904023"/>
                </a:cubicBezTo>
                <a:cubicBezTo>
                  <a:pt x="1430549" y="1016418"/>
                  <a:pt x="1282912" y="1102143"/>
                  <a:pt x="1145752" y="1165960"/>
                </a:cubicBezTo>
                <a:cubicBezTo>
                  <a:pt x="1008591" y="1228825"/>
                  <a:pt x="880956" y="1269783"/>
                  <a:pt x="728556" y="1305025"/>
                </a:cubicBezTo>
                <a:cubicBezTo>
                  <a:pt x="575204" y="1340268"/>
                  <a:pt x="397086" y="1370748"/>
                  <a:pt x="267546" y="1305025"/>
                </a:cubicBezTo>
                <a:cubicBezTo>
                  <a:pt x="138959" y="1239303"/>
                  <a:pt x="58949" y="1076425"/>
                  <a:pt x="21801" y="912595"/>
                </a:cubicBezTo>
                <a:cubicBezTo>
                  <a:pt x="-14394" y="748765"/>
                  <a:pt x="-8679" y="583030"/>
                  <a:pt x="64664" y="463968"/>
                </a:cubicBezTo>
                <a:cubicBezTo>
                  <a:pt x="138006" y="345858"/>
                  <a:pt x="278976" y="274420"/>
                  <a:pt x="405659" y="187742"/>
                </a:cubicBezTo>
                <a:cubicBezTo>
                  <a:pt x="531389" y="101065"/>
                  <a:pt x="642831" y="100"/>
                  <a:pt x="753321" y="100"/>
                </a:cubicBezTo>
                <a:cubicBezTo>
                  <a:pt x="864764" y="1052"/>
                  <a:pt x="974301" y="104875"/>
                  <a:pt x="1051454" y="206792"/>
                </a:cubicBezTo>
                <a:close/>
              </a:path>
            </a:pathLst>
          </a:custGeom>
          <a:solidFill>
            <a:srgbClr val="FF9900"/>
          </a:solidFill>
          <a:ln w="9525" cap="flat">
            <a:noFill/>
            <a:prstDash val="solid"/>
            <a:miter/>
          </a:ln>
        </p:spPr>
        <p:txBody>
          <a:bodyPr rtlCol="0" anchor="ctr"/>
          <a:lstStyle/>
          <a:p>
            <a:endParaRPr lang="en-IN"/>
          </a:p>
        </p:txBody>
      </p:sp>
      <p:sp>
        <p:nvSpPr>
          <p:cNvPr id="100" name="Text Box 99"/>
          <p:cNvSpPr txBox="1"/>
          <p:nvPr/>
        </p:nvSpPr>
        <p:spPr>
          <a:xfrm>
            <a:off x="597535" y="1310640"/>
            <a:ext cx="10936605" cy="3969385"/>
          </a:xfrm>
          <a:prstGeom prst="rect">
            <a:avLst/>
          </a:prstGeom>
          <a:noFill/>
          <a:ln w="9525">
            <a:noFill/>
          </a:ln>
        </p:spPr>
        <p:txBody>
          <a:bodyPr wrap="square">
            <a:spAutoFit/>
          </a:bodyPr>
          <a:p>
            <a:pPr indent="0"/>
            <a:r>
              <a:rPr lang="en-US" sz="2800">
                <a:latin typeface="Calibri" panose="020F0502020204030204" charset="0"/>
                <a:cs typeface="Calibri" panose="020F0502020204030204" charset="0"/>
              </a:rPr>
              <a:t>- Định nghĩa ngôn ngữ gần giống với SQL (SQL - like query language) - HiveQL</a:t>
            </a:r>
            <a:endParaRPr lang="en-US" sz="2800">
              <a:latin typeface="Calibri" panose="020F0502020204030204" charset="0"/>
              <a:cs typeface="Calibri" panose="020F0502020204030204" charset="0"/>
            </a:endParaRPr>
          </a:p>
          <a:p>
            <a:pPr indent="0"/>
            <a:endParaRPr lang="en-US" sz="2800">
              <a:latin typeface="Calibri" panose="020F0502020204030204" charset="0"/>
              <a:cs typeface="Calibri" panose="020F0502020204030204" charset="0"/>
            </a:endParaRPr>
          </a:p>
          <a:p>
            <a:pPr indent="0"/>
            <a:r>
              <a:rPr lang="en-US" sz="2800">
                <a:latin typeface="Calibri" panose="020F0502020204030204" charset="0"/>
                <a:cs typeface="Calibri" panose="020F0502020204030204" charset="0"/>
              </a:rPr>
              <a:t>- HiveQL có thể mở rộng bởi các Custom scalar function (UDF’s), Agression (UDAF’s), và các Table function (UDTF’s)</a:t>
            </a:r>
            <a:endParaRPr lang="en-US" sz="2800">
              <a:latin typeface="Calibri" panose="020F0502020204030204" charset="0"/>
              <a:cs typeface="Calibri" panose="020F0502020204030204" charset="0"/>
            </a:endParaRPr>
          </a:p>
          <a:p>
            <a:pPr indent="0"/>
            <a:endParaRPr lang="en-US" sz="2800">
              <a:latin typeface="Calibri" panose="020F0502020204030204" charset="0"/>
              <a:cs typeface="Calibri" panose="020F0502020204030204" charset="0"/>
            </a:endParaRPr>
          </a:p>
          <a:p>
            <a:pPr indent="0"/>
            <a:r>
              <a:rPr lang="en-US" sz="2800">
                <a:latin typeface="Calibri" panose="020F0502020204030204" charset="0"/>
                <a:cs typeface="Calibri" panose="020F0502020204030204" charset="0"/>
              </a:rPr>
              <a:t>- Hive không yêu cầu dữ liệu phải được đọc và ghi dưới một định dạng của riêng Hive (Hive format). Hoạt động tốt trên Thrift và các định dạng dữ liệu riêng của người sử dụng</a:t>
            </a:r>
            <a:endParaRPr lang="en-US" sz="2800">
              <a:latin typeface="Calibri" panose="020F0502020204030204" charset="0"/>
              <a:cs typeface="Calibri" panose="020F050202020403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extBox 87"/>
          <p:cNvSpPr txBox="1"/>
          <p:nvPr/>
        </p:nvSpPr>
        <p:spPr>
          <a:xfrm>
            <a:off x="597293" y="275962"/>
            <a:ext cx="7865745" cy="768350"/>
          </a:xfrm>
          <a:prstGeom prst="rect">
            <a:avLst/>
          </a:prstGeom>
          <a:noFill/>
        </p:spPr>
        <p:txBody>
          <a:bodyPr wrap="none" rtlCol="0">
            <a:spAutoFit/>
          </a:bodyPr>
          <a:lstStyle/>
          <a:p>
            <a:r>
              <a:rPr lang="en-US" altLang="en-IN" sz="4400" dirty="0">
                <a:latin typeface="Fira Sans Medium" panose="020B0603050000020004" pitchFamily="34" charset="0"/>
              </a:rPr>
              <a:t>1. TỔNG QUAN VỀ APACHE HIVE</a:t>
            </a:r>
            <a:endParaRPr lang="en-US" altLang="en-IN" sz="4400" dirty="0">
              <a:latin typeface="Fira Sans Medium" panose="020B0603050000020004" pitchFamily="34" charset="0"/>
            </a:endParaRPr>
          </a:p>
        </p:txBody>
      </p:sp>
      <p:grpSp>
        <p:nvGrpSpPr>
          <p:cNvPr id="65" name="Group 64"/>
          <p:cNvGrpSpPr/>
          <p:nvPr/>
        </p:nvGrpSpPr>
        <p:grpSpPr>
          <a:xfrm rot="12147091">
            <a:off x="10215311" y="5533587"/>
            <a:ext cx="2210578" cy="2419013"/>
            <a:chOff x="-447720" y="-856723"/>
            <a:chExt cx="2210578" cy="2419013"/>
          </a:xfrm>
        </p:grpSpPr>
        <p:sp>
          <p:nvSpPr>
            <p:cNvPr id="66" name="Graphic 4"/>
            <p:cNvSpPr/>
            <p:nvPr/>
          </p:nvSpPr>
          <p:spPr>
            <a:xfrm rot="2476041">
              <a:off x="-269976" y="-648288"/>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131921"/>
            </a:solidFill>
            <a:ln w="9525" cap="flat">
              <a:noFill/>
              <a:prstDash val="solid"/>
              <a:miter/>
            </a:ln>
          </p:spPr>
          <p:txBody>
            <a:bodyPr rtlCol="0" anchor="ctr"/>
            <a:lstStyle/>
            <a:p>
              <a:endParaRPr lang="en-IN" dirty="0"/>
            </a:p>
          </p:txBody>
        </p:sp>
        <p:sp>
          <p:nvSpPr>
            <p:cNvPr id="67" name="Graphic 4"/>
            <p:cNvSpPr/>
            <p:nvPr/>
          </p:nvSpPr>
          <p:spPr>
            <a:xfrm rot="15002268" flipH="1">
              <a:off x="31601" y="-1336044"/>
              <a:ext cx="1251936" cy="2210578"/>
            </a:xfrm>
            <a:custGeom>
              <a:avLst/>
              <a:gdLst>
                <a:gd name="connsiteX0" fmla="*/ 1112933 w 1137091"/>
                <a:gd name="connsiteY0" fmla="*/ 148024 h 1501074"/>
                <a:gd name="connsiteX1" fmla="*/ 1084358 w 1137091"/>
                <a:gd name="connsiteY1" fmla="*/ 625227 h 1501074"/>
                <a:gd name="connsiteX2" fmla="*/ 1081500 w 1137091"/>
                <a:gd name="connsiteY2" fmla="*/ 1030039 h 1501074"/>
                <a:gd name="connsiteX3" fmla="*/ 897668 w 1137091"/>
                <a:gd name="connsiteY3" fmla="*/ 1439615 h 1501074"/>
                <a:gd name="connsiteX4" fmla="*/ 429038 w 1137091"/>
                <a:gd name="connsiteY4" fmla="*/ 1446282 h 1501074"/>
                <a:gd name="connsiteX5" fmla="*/ 74708 w 1137091"/>
                <a:gd name="connsiteY5" fmla="*/ 1096715 h 1501074"/>
                <a:gd name="connsiteX6" fmla="*/ 7080 w 1137091"/>
                <a:gd name="connsiteY6" fmla="*/ 609035 h 1501074"/>
                <a:gd name="connsiteX7" fmla="*/ 194723 w 1137091"/>
                <a:gd name="connsiteY7" fmla="*/ 152787 h 1501074"/>
                <a:gd name="connsiteX8" fmla="*/ 679545 w 1137091"/>
                <a:gd name="connsiteY8" fmla="*/ 387 h 1501074"/>
                <a:gd name="connsiteX9" fmla="*/ 1112933 w 1137091"/>
                <a:gd name="connsiteY9" fmla="*/ 148024 h 150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7091" h="1501074">
                  <a:moveTo>
                    <a:pt x="1112933" y="148024"/>
                  </a:moveTo>
                  <a:cubicBezTo>
                    <a:pt x="1172940" y="267087"/>
                    <a:pt x="1105313" y="469969"/>
                    <a:pt x="1084358" y="625227"/>
                  </a:cubicBezTo>
                  <a:cubicBezTo>
                    <a:pt x="1064355" y="779532"/>
                    <a:pt x="1092930" y="886212"/>
                    <a:pt x="1081500" y="1030039"/>
                  </a:cubicBezTo>
                  <a:cubicBezTo>
                    <a:pt x="1069118" y="1173867"/>
                    <a:pt x="1018635" y="1353890"/>
                    <a:pt x="897668" y="1439615"/>
                  </a:cubicBezTo>
                  <a:cubicBezTo>
                    <a:pt x="776700" y="1525340"/>
                    <a:pt x="587153" y="1515815"/>
                    <a:pt x="429038" y="1446282"/>
                  </a:cubicBezTo>
                  <a:cubicBezTo>
                    <a:pt x="270923" y="1375797"/>
                    <a:pt x="146145" y="1246257"/>
                    <a:pt x="74708" y="1096715"/>
                  </a:cubicBezTo>
                  <a:cubicBezTo>
                    <a:pt x="4223" y="948125"/>
                    <a:pt x="-11017" y="780485"/>
                    <a:pt x="7080" y="609035"/>
                  </a:cubicBezTo>
                  <a:cubicBezTo>
                    <a:pt x="25178" y="436632"/>
                    <a:pt x="77565" y="261372"/>
                    <a:pt x="194723" y="152787"/>
                  </a:cubicBezTo>
                  <a:cubicBezTo>
                    <a:pt x="312833" y="44202"/>
                    <a:pt x="494760" y="3244"/>
                    <a:pt x="679545" y="387"/>
                  </a:cubicBezTo>
                  <a:cubicBezTo>
                    <a:pt x="865283" y="-3423"/>
                    <a:pt x="1052925" y="29915"/>
                    <a:pt x="1112933" y="148024"/>
                  </a:cubicBezTo>
                  <a:close/>
                </a:path>
              </a:pathLst>
            </a:custGeom>
            <a:solidFill>
              <a:srgbClr val="232F3E"/>
            </a:solidFill>
            <a:ln w="9525" cap="flat">
              <a:noFill/>
              <a:prstDash val="solid"/>
              <a:miter/>
            </a:ln>
          </p:spPr>
          <p:txBody>
            <a:bodyPr rtlCol="0" anchor="ctr"/>
            <a:lstStyle/>
            <a:p>
              <a:endParaRPr lang="en-IN" dirty="0"/>
            </a:p>
          </p:txBody>
        </p:sp>
      </p:grpSp>
      <p:sp>
        <p:nvSpPr>
          <p:cNvPr id="68" name="Graphic 11"/>
          <p:cNvSpPr/>
          <p:nvPr/>
        </p:nvSpPr>
        <p:spPr>
          <a:xfrm rot="7707741">
            <a:off x="11670176" y="5713437"/>
            <a:ext cx="775163" cy="720875"/>
          </a:xfrm>
          <a:custGeom>
            <a:avLst/>
            <a:gdLst>
              <a:gd name="connsiteX0" fmla="*/ 1051454 w 1444799"/>
              <a:gd name="connsiteY0" fmla="*/ 206792 h 1343613"/>
              <a:gd name="connsiteX1" fmla="*/ 1253384 w 1444799"/>
              <a:gd name="connsiteY1" fmla="*/ 532548 h 1343613"/>
              <a:gd name="connsiteX2" fmla="*/ 1443884 w 1444799"/>
              <a:gd name="connsiteY2" fmla="*/ 904023 h 1343613"/>
              <a:gd name="connsiteX3" fmla="*/ 1145752 w 1444799"/>
              <a:gd name="connsiteY3" fmla="*/ 1165960 h 1343613"/>
              <a:gd name="connsiteX4" fmla="*/ 728556 w 1444799"/>
              <a:gd name="connsiteY4" fmla="*/ 1305025 h 1343613"/>
              <a:gd name="connsiteX5" fmla="*/ 267546 w 1444799"/>
              <a:gd name="connsiteY5" fmla="*/ 1305025 h 1343613"/>
              <a:gd name="connsiteX6" fmla="*/ 21801 w 1444799"/>
              <a:gd name="connsiteY6" fmla="*/ 912595 h 1343613"/>
              <a:gd name="connsiteX7" fmla="*/ 64664 w 1444799"/>
              <a:gd name="connsiteY7" fmla="*/ 463968 h 1343613"/>
              <a:gd name="connsiteX8" fmla="*/ 405659 w 1444799"/>
              <a:gd name="connsiteY8" fmla="*/ 187742 h 1343613"/>
              <a:gd name="connsiteX9" fmla="*/ 753321 w 1444799"/>
              <a:gd name="connsiteY9" fmla="*/ 100 h 1343613"/>
              <a:gd name="connsiteX10" fmla="*/ 1051454 w 1444799"/>
              <a:gd name="connsiteY10" fmla="*/ 206792 h 134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4799" h="1343613">
                <a:moveTo>
                  <a:pt x="1051454" y="206792"/>
                </a:moveTo>
                <a:cubicBezTo>
                  <a:pt x="1128607" y="309663"/>
                  <a:pt x="1171469" y="411580"/>
                  <a:pt x="1253384" y="532548"/>
                </a:cubicBezTo>
                <a:cubicBezTo>
                  <a:pt x="1336252" y="652563"/>
                  <a:pt x="1457219" y="791628"/>
                  <a:pt x="1443884" y="904023"/>
                </a:cubicBezTo>
                <a:cubicBezTo>
                  <a:pt x="1430549" y="1016418"/>
                  <a:pt x="1282912" y="1102143"/>
                  <a:pt x="1145752" y="1165960"/>
                </a:cubicBezTo>
                <a:cubicBezTo>
                  <a:pt x="1008591" y="1228825"/>
                  <a:pt x="880956" y="1269783"/>
                  <a:pt x="728556" y="1305025"/>
                </a:cubicBezTo>
                <a:cubicBezTo>
                  <a:pt x="575204" y="1340268"/>
                  <a:pt x="397086" y="1370748"/>
                  <a:pt x="267546" y="1305025"/>
                </a:cubicBezTo>
                <a:cubicBezTo>
                  <a:pt x="138959" y="1239303"/>
                  <a:pt x="58949" y="1076425"/>
                  <a:pt x="21801" y="912595"/>
                </a:cubicBezTo>
                <a:cubicBezTo>
                  <a:pt x="-14394" y="748765"/>
                  <a:pt x="-8679" y="583030"/>
                  <a:pt x="64664" y="463968"/>
                </a:cubicBezTo>
                <a:cubicBezTo>
                  <a:pt x="138006" y="345858"/>
                  <a:pt x="278976" y="274420"/>
                  <a:pt x="405659" y="187742"/>
                </a:cubicBezTo>
                <a:cubicBezTo>
                  <a:pt x="531389" y="101065"/>
                  <a:pt x="642831" y="100"/>
                  <a:pt x="753321" y="100"/>
                </a:cubicBezTo>
                <a:cubicBezTo>
                  <a:pt x="864764" y="1052"/>
                  <a:pt x="974301" y="104875"/>
                  <a:pt x="1051454" y="206792"/>
                </a:cubicBezTo>
                <a:close/>
              </a:path>
            </a:pathLst>
          </a:custGeom>
          <a:solidFill>
            <a:srgbClr val="FF9900"/>
          </a:solidFill>
          <a:ln w="9525" cap="flat">
            <a:noFill/>
            <a:prstDash val="solid"/>
            <a:miter/>
          </a:ln>
        </p:spPr>
        <p:txBody>
          <a:bodyPr rtlCol="0" anchor="ctr"/>
          <a:lstStyle/>
          <a:p>
            <a:endParaRPr lang="en-IN"/>
          </a:p>
        </p:txBody>
      </p:sp>
      <p:sp>
        <p:nvSpPr>
          <p:cNvPr id="100" name="Text Box 99"/>
          <p:cNvSpPr txBox="1"/>
          <p:nvPr/>
        </p:nvSpPr>
        <p:spPr>
          <a:xfrm>
            <a:off x="597535" y="1310640"/>
            <a:ext cx="10936605" cy="3538220"/>
          </a:xfrm>
          <a:prstGeom prst="rect">
            <a:avLst/>
          </a:prstGeom>
          <a:noFill/>
          <a:ln w="9525">
            <a:noFill/>
          </a:ln>
        </p:spPr>
        <p:txBody>
          <a:bodyPr wrap="square">
            <a:spAutoFit/>
          </a:bodyPr>
          <a:p>
            <a:pPr indent="0"/>
            <a:r>
              <a:rPr lang="en-US" sz="2800" b="0">
                <a:latin typeface="Calibri" panose="020F0502020204030204" charset="0"/>
                <a:cs typeface="Calibri" panose="020F0502020204030204" charset="0"/>
              </a:rPr>
              <a:t>Ngoài ra, Hive không được thiết kế để cho các giao dịch online (OLTP workloads) và không nên dùng cho các Real-time queries và các cập nhật trên từng dòng trong 1 table (row-level). </a:t>
            </a:r>
            <a:endParaRPr lang="en-US" sz="2800" b="0">
              <a:latin typeface="Calibri" panose="020F0502020204030204" charset="0"/>
              <a:cs typeface="Calibri" panose="020F0502020204030204" charset="0"/>
            </a:endParaRPr>
          </a:p>
          <a:p>
            <a:pPr indent="0"/>
            <a:endParaRPr lang="en-US" sz="2800" b="0">
              <a:latin typeface="Calibri" panose="020F0502020204030204" charset="0"/>
              <a:cs typeface="Calibri" panose="020F0502020204030204" charset="0"/>
            </a:endParaRPr>
          </a:p>
          <a:p>
            <a:pPr indent="0"/>
            <a:r>
              <a:rPr lang="en-US" sz="2800" b="0">
                <a:latin typeface="Calibri" panose="020F0502020204030204" charset="0"/>
                <a:cs typeface="Calibri" panose="020F0502020204030204" charset="0"/>
              </a:rPr>
              <a:t>- Hive có khả năng mở rộng theo chiều ngang tốt (thực thi tốt trên 1 Hadoop cluster có số tượng máy biến đổi), có khả năng tích hợp với MapReduce framework và UDF, UDAF, UDTF;  có khả năng chống chịu lỗi và mềm dẻo đối với các dữ liệu đầu vào của chính nó</a:t>
            </a:r>
            <a:endParaRPr lang="en-US" sz="2800" b="0">
              <a:latin typeface="Calibri" panose="020F0502020204030204" charset="0"/>
              <a:cs typeface="Calibri" panose="020F050202020403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Oval 15"/>
          <p:cNvSpPr/>
          <p:nvPr/>
        </p:nvSpPr>
        <p:spPr>
          <a:xfrm>
            <a:off x="-266700" y="-3262994"/>
            <a:ext cx="12725400" cy="5687787"/>
          </a:xfrm>
          <a:prstGeom prst="ellipse">
            <a:avLst/>
          </a:prstGeom>
          <a:solidFill>
            <a:srgbClr val="1319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14"/>
          <p:cNvGrpSpPr/>
          <p:nvPr/>
        </p:nvGrpSpPr>
        <p:grpSpPr>
          <a:xfrm>
            <a:off x="939830" y="1031216"/>
            <a:ext cx="10312340" cy="1826284"/>
            <a:chOff x="3311855" y="3736152"/>
            <a:chExt cx="4123771" cy="928902"/>
          </a:xfrm>
          <a:solidFill>
            <a:srgbClr val="FF9900"/>
          </a:solidFill>
        </p:grpSpPr>
        <p:sp>
          <p:nvSpPr>
            <p:cNvPr id="7" name="Freeform: Shape 6"/>
            <p:cNvSpPr/>
            <p:nvPr/>
          </p:nvSpPr>
          <p:spPr>
            <a:xfrm>
              <a:off x="3311855" y="3817376"/>
              <a:ext cx="3760826" cy="847678"/>
            </a:xfrm>
            <a:custGeom>
              <a:avLst/>
              <a:gdLst>
                <a:gd name="connsiteX0" fmla="*/ 4569032 w 4609853"/>
                <a:gd name="connsiteY0" fmla="*/ 413392 h 1039050"/>
                <a:gd name="connsiteX1" fmla="*/ 2522490 w 4609853"/>
                <a:gd name="connsiteY1" fmla="*/ 1039051 h 1039050"/>
                <a:gd name="connsiteX2" fmla="*/ 22339 w 4609853"/>
                <a:gd name="connsiteY2" fmla="*/ 85017 h 1039050"/>
                <a:gd name="connsiteX3" fmla="*/ 79146 w 4609853"/>
                <a:gd name="connsiteY3" fmla="*/ 10798 h 1039050"/>
                <a:gd name="connsiteX4" fmla="*/ 2580535 w 4609853"/>
                <a:gd name="connsiteY4" fmla="*/ 674186 h 1039050"/>
                <a:gd name="connsiteX5" fmla="*/ 4488602 w 4609853"/>
                <a:gd name="connsiteY5" fmla="*/ 284033 h 1039050"/>
                <a:gd name="connsiteX6" fmla="*/ 4569032 w 4609853"/>
                <a:gd name="connsiteY6" fmla="*/ 413392 h 103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9853" h="1039050">
                  <a:moveTo>
                    <a:pt x="4569032" y="413392"/>
                  </a:moveTo>
                  <a:cubicBezTo>
                    <a:pt x="4015524" y="821376"/>
                    <a:pt x="3213233" y="1039051"/>
                    <a:pt x="2522490" y="1039051"/>
                  </a:cubicBezTo>
                  <a:cubicBezTo>
                    <a:pt x="1553940" y="1039051"/>
                    <a:pt x="682003" y="680825"/>
                    <a:pt x="22339" y="85017"/>
                  </a:cubicBezTo>
                  <a:cubicBezTo>
                    <a:pt x="-29486" y="38164"/>
                    <a:pt x="16958" y="-25682"/>
                    <a:pt x="79146" y="10798"/>
                  </a:cubicBezTo>
                  <a:cubicBezTo>
                    <a:pt x="791045" y="425003"/>
                    <a:pt x="1671279" y="674186"/>
                    <a:pt x="2580535" y="674186"/>
                  </a:cubicBezTo>
                  <a:cubicBezTo>
                    <a:pt x="3193755" y="674186"/>
                    <a:pt x="3868334" y="547313"/>
                    <a:pt x="4488602" y="284033"/>
                  </a:cubicBezTo>
                  <a:cubicBezTo>
                    <a:pt x="4582300" y="244228"/>
                    <a:pt x="4660662" y="345393"/>
                    <a:pt x="4569032" y="413392"/>
                  </a:cubicBezTo>
                </a:path>
              </a:pathLst>
            </a:custGeom>
            <a:grpFill/>
            <a:ln w="9525" cap="flat">
              <a:noFill/>
              <a:prstDash val="solid"/>
              <a:miter/>
            </a:ln>
          </p:spPr>
          <p:txBody>
            <a:bodyPr rtlCol="0" anchor="ctr"/>
            <a:lstStyle/>
            <a:p>
              <a:endParaRPr lang="en-IN"/>
            </a:p>
          </p:txBody>
        </p:sp>
        <p:sp>
          <p:nvSpPr>
            <p:cNvPr id="8" name="Freeform: Shape 7"/>
            <p:cNvSpPr/>
            <p:nvPr/>
          </p:nvSpPr>
          <p:spPr>
            <a:xfrm>
              <a:off x="6662590" y="3736152"/>
              <a:ext cx="773036" cy="761368"/>
            </a:xfrm>
            <a:custGeom>
              <a:avLst/>
              <a:gdLst>
                <a:gd name="connsiteX0" fmla="*/ 691963 w 947553"/>
                <a:gd name="connsiteY0" fmla="*/ 249669 h 933254"/>
                <a:gd name="connsiteX1" fmla="*/ 45996 w 947553"/>
                <a:gd name="connsiteY1" fmla="*/ 228114 h 933254"/>
                <a:gd name="connsiteX2" fmla="*/ 32309 w 947553"/>
                <a:gd name="connsiteY2" fmla="*/ 153476 h 933254"/>
                <a:gd name="connsiteX3" fmla="*/ 928297 w 947553"/>
                <a:gd name="connsiteY3" fmla="*/ 69723 h 933254"/>
                <a:gd name="connsiteX4" fmla="*/ 615258 w 947553"/>
                <a:gd name="connsiteY4" fmla="*/ 913476 h 933254"/>
                <a:gd name="connsiteX5" fmla="*/ 546430 w 947553"/>
                <a:gd name="connsiteY5" fmla="*/ 880719 h 933254"/>
                <a:gd name="connsiteX6" fmla="*/ 691963 w 947553"/>
                <a:gd name="connsiteY6" fmla="*/ 249669 h 93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7553" h="933254">
                  <a:moveTo>
                    <a:pt x="691963" y="249669"/>
                  </a:moveTo>
                  <a:cubicBezTo>
                    <a:pt x="621477" y="159286"/>
                    <a:pt x="224275" y="206968"/>
                    <a:pt x="45996" y="228114"/>
                  </a:cubicBezTo>
                  <a:cubicBezTo>
                    <a:pt x="-8325" y="234743"/>
                    <a:pt x="-16612" y="187480"/>
                    <a:pt x="32309" y="153476"/>
                  </a:cubicBezTo>
                  <a:cubicBezTo>
                    <a:pt x="348663" y="-69171"/>
                    <a:pt x="867765" y="-4906"/>
                    <a:pt x="928297" y="69723"/>
                  </a:cubicBezTo>
                  <a:cubicBezTo>
                    <a:pt x="988828" y="144770"/>
                    <a:pt x="912543" y="665111"/>
                    <a:pt x="615258" y="913476"/>
                  </a:cubicBezTo>
                  <a:cubicBezTo>
                    <a:pt x="569652" y="951614"/>
                    <a:pt x="526123" y="931297"/>
                    <a:pt x="546430" y="880719"/>
                  </a:cubicBezTo>
                  <a:cubicBezTo>
                    <a:pt x="613191" y="714041"/>
                    <a:pt x="762866" y="340471"/>
                    <a:pt x="691963" y="249669"/>
                  </a:cubicBezTo>
                </a:path>
              </a:pathLst>
            </a:custGeom>
            <a:grpFill/>
            <a:ln w="9525" cap="flat">
              <a:noFill/>
              <a:prstDash val="solid"/>
              <a:miter/>
            </a:ln>
          </p:spPr>
          <p:txBody>
            <a:bodyPr rtlCol="0" anchor="ctr"/>
            <a:lstStyle/>
            <a:p>
              <a:endParaRPr lang="en-IN"/>
            </a:p>
          </p:txBody>
        </p:sp>
      </p:grpSp>
      <p:sp>
        <p:nvSpPr>
          <p:cNvPr id="30" name="TextBox 29"/>
          <p:cNvSpPr txBox="1"/>
          <p:nvPr/>
        </p:nvSpPr>
        <p:spPr>
          <a:xfrm>
            <a:off x="3609799" y="179"/>
            <a:ext cx="4981575" cy="829945"/>
          </a:xfrm>
          <a:prstGeom prst="rect">
            <a:avLst/>
          </a:prstGeom>
          <a:noFill/>
        </p:spPr>
        <p:txBody>
          <a:bodyPr wrap="none" rtlCol="0">
            <a:spAutoFit/>
          </a:bodyPr>
          <a:lstStyle/>
          <a:p>
            <a:r>
              <a:rPr lang="en-US" altLang="en-IN" sz="4800" dirty="0">
                <a:solidFill>
                  <a:schemeClr val="bg1"/>
                </a:solidFill>
                <a:latin typeface="Fira Sans Medium" panose="020B0603050000020004" pitchFamily="34" charset="0"/>
              </a:rPr>
              <a:t>CƠ SỞ LÝ THUYẾT</a:t>
            </a:r>
            <a:endParaRPr lang="en-US" altLang="en-IN" sz="4800" dirty="0">
              <a:solidFill>
                <a:schemeClr val="bg1"/>
              </a:solidFill>
              <a:latin typeface="Fira Sans Medium" panose="020B0603050000020004" pitchFamily="34" charset="0"/>
            </a:endParaRPr>
          </a:p>
        </p:txBody>
      </p:sp>
      <p:sp>
        <p:nvSpPr>
          <p:cNvPr id="3" name="TextBox 29"/>
          <p:cNvSpPr txBox="1"/>
          <p:nvPr/>
        </p:nvSpPr>
        <p:spPr>
          <a:xfrm>
            <a:off x="2162634" y="3827959"/>
            <a:ext cx="7928610" cy="768350"/>
          </a:xfrm>
          <a:prstGeom prst="rect">
            <a:avLst/>
          </a:prstGeom>
          <a:noFill/>
        </p:spPr>
        <p:txBody>
          <a:bodyPr wrap="none" rtlCol="0">
            <a:spAutoFit/>
          </a:bodyPr>
          <a:p>
            <a:r>
              <a:rPr lang="en-US" altLang="en-IN" sz="4400" dirty="0">
                <a:solidFill>
                  <a:schemeClr val="tx1"/>
                </a:solidFill>
                <a:latin typeface="Fira Sans Medium" panose="020B0603050000020004" pitchFamily="34" charset="0"/>
              </a:rPr>
              <a:t>2. KIẾN TRÚC CỦA APACHE HIVE</a:t>
            </a:r>
            <a:endParaRPr lang="en-US" altLang="en-IN" sz="4400" dirty="0">
              <a:solidFill>
                <a:schemeClr val="tx1"/>
              </a:solidFill>
              <a:latin typeface="Fira Sans Medium" panose="020B06030500000200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4941</Words>
  <Application>WPS Presentation</Application>
  <PresentationFormat>Widescreen</PresentationFormat>
  <Paragraphs>158</Paragraphs>
  <Slides>21</Slides>
  <Notes>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21</vt:i4>
      </vt:variant>
    </vt:vector>
  </HeadingPairs>
  <TitlesOfParts>
    <vt:vector size="33" baseType="lpstr">
      <vt:lpstr>Arial</vt:lpstr>
      <vt:lpstr>SimSun</vt:lpstr>
      <vt:lpstr>Wingdings</vt:lpstr>
      <vt:lpstr>Calibri</vt:lpstr>
      <vt:lpstr>Fira Sans Medium</vt:lpstr>
      <vt:lpstr>Roboto</vt:lpstr>
      <vt:lpstr>Wide Latin</vt:lpstr>
      <vt:lpstr>Microsoft YaHei</vt:lpstr>
      <vt:lpstr>Arial Unicode MS</vt:lpstr>
      <vt:lpstr>Calibri Light</vt:lpstr>
      <vt:lpstr>Office Theme</vt:lpstr>
      <vt:lpstr>1_Office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Sapling Creations</dc:creator>
  <cp:lastModifiedBy>End Of End</cp:lastModifiedBy>
  <cp:revision>208</cp:revision>
  <dcterms:created xsi:type="dcterms:W3CDTF">2021-11-17T09:33:00Z</dcterms:created>
  <dcterms:modified xsi:type="dcterms:W3CDTF">2022-12-10T06:02:52Z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F19AD41C9BEB449AAB8D850FCBDBED6D</vt:lpwstr>
  </property>
  <property fmtid="{D5CDD505-2E9C-101B-9397-08002B2CF9AE}" pid="3" name="KSOProductBuildVer">
    <vt:lpwstr>1033-11.2.0.11417</vt:lpwstr>
  </property>
</Properties>
</file>

<file path=docProps/thumbnail.jpeg>
</file>